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6" showSpecialPlsOnTitleSld="0" saveSubsetFonts="1" autoCompressPictures="0">
  <p:sldMasterIdLst>
    <p:sldMasterId id="2147483661" r:id="rId4"/>
  </p:sldMasterIdLst>
  <p:notesMasterIdLst>
    <p:notesMasterId r:id="rId14"/>
  </p:notesMasterIdLst>
  <p:sldIdLst>
    <p:sldId id="304" r:id="rId5"/>
    <p:sldId id="305" r:id="rId6"/>
    <p:sldId id="323" r:id="rId7"/>
    <p:sldId id="330" r:id="rId8"/>
    <p:sldId id="333" r:id="rId9"/>
    <p:sldId id="334" r:id="rId10"/>
    <p:sldId id="335" r:id="rId11"/>
    <p:sldId id="336" r:id="rId12"/>
    <p:sldId id="332" r:id="rId13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 Rooney" initials="JR" lastIdx="2" clrIdx="0">
    <p:extLst>
      <p:ext uri="{19B8F6BF-5375-455C-9EA6-DF929625EA0E}">
        <p15:presenceInfo xmlns:p15="http://schemas.microsoft.com/office/powerpoint/2012/main" userId="S::jrooney@trellisconnects.org::e98885a1-ad7b-4eb9-885c-abb492b453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45911"/>
    <a:srgbClr val="13294B"/>
    <a:srgbClr val="FF7F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56FF0-DBDD-834E-91FB-0A5F92297F4C}" v="164" dt="2021-10-05T21:28:58.099"/>
    <p1510:client id="{6DC4C3E9-B5EC-0C4F-6976-6A70029B2BD1}" v="14" dt="2021-10-05T21:27:25.051"/>
    <p1510:client id="{E16F961B-0377-46EB-B694-6C0F72EDE012}" v="1391" dt="2021-10-05T20:14:11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2" d="100"/>
          <a:sy n="112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EF7898-0263-B140-B8E3-8B6113631044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214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D78473-09E3-7044-89E0-A5E5650D2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8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78473-09E3-7044-89E0-A5E5650D20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3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78473-09E3-7044-89E0-A5E5650D20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4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78473-09E3-7044-89E0-A5E5650D20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78473-09E3-7044-89E0-A5E5650D2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53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78473-09E3-7044-89E0-A5E5650D20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5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32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2F7BEF-FE30-1042-91B7-7C07583B88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l="32131" b="22023"/>
          <a:stretch/>
        </p:blipFill>
        <p:spPr>
          <a:xfrm>
            <a:off x="0" y="1510360"/>
            <a:ext cx="3518891" cy="534764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46224AF-8CCC-D34F-AD38-27C5F5C104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49994" y="421828"/>
            <a:ext cx="624116" cy="82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2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9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1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3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20FCDD-9E11-684F-BBC1-24EDE7FAC1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7000"/>
          </a:blip>
          <a:srcRect l="32131" b="22023"/>
          <a:stretch/>
        </p:blipFill>
        <p:spPr>
          <a:xfrm>
            <a:off x="0" y="1510360"/>
            <a:ext cx="3518891" cy="534764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0E51A5A6-864E-A045-BCD9-B0CFE6205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49994" y="421828"/>
            <a:ext cx="624116" cy="82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4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1329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20FCDD-9E11-684F-BBC1-24EDE7FAC1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l="32131" b="22023"/>
          <a:stretch/>
        </p:blipFill>
        <p:spPr>
          <a:xfrm>
            <a:off x="0" y="1510360"/>
            <a:ext cx="3518891" cy="534764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0E51A5A6-864E-A045-BCD9-B0CFE6205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49994" y="421828"/>
            <a:ext cx="624116" cy="82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8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9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4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4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E6E6-E9FC-1E49-B213-A3C547CD6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68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b="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tadentalmn.org/delta-dental-of-minnesota-found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ngwep.umn.ed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ctonalz.org/dementia-friendly-work-healthca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ctonalz.org/dementia-friendly-work-health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0F4CCC2-551D-4070-97F5-C5AAD28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313" y="1191039"/>
            <a:ext cx="10493374" cy="2801937"/>
          </a:xfrm>
        </p:spPr>
        <p:txBody>
          <a:bodyPr>
            <a:noAutofit/>
          </a:bodyPr>
          <a:lstStyle/>
          <a:p>
            <a:r>
              <a:rPr lang="en-US">
                <a:latin typeface="Times New Roman"/>
                <a:cs typeface="Times New Roman"/>
              </a:rPr>
              <a:t>Building Dementia </a:t>
            </a:r>
            <a:br>
              <a:rPr lang="en-US">
                <a:latin typeface="Times New Roman"/>
                <a:cs typeface="Times New Roman"/>
              </a:rPr>
            </a:br>
            <a:r>
              <a:rPr lang="en-US">
                <a:latin typeface="Times New Roman"/>
                <a:cs typeface="Times New Roman"/>
              </a:rPr>
              <a:t>Awareness in </a:t>
            </a:r>
            <a:br>
              <a:rPr lang="en-US">
                <a:latin typeface="Times New Roman"/>
                <a:cs typeface="Times New Roman"/>
              </a:rPr>
            </a:br>
            <a:r>
              <a:rPr lang="en-US">
                <a:latin typeface="Times New Roman"/>
                <a:cs typeface="Times New Roman"/>
              </a:rPr>
              <a:t>Health/Dental Care</a:t>
            </a:r>
            <a:br>
              <a:rPr lang="en-US">
                <a:latin typeface="Times New Roman"/>
              </a:rPr>
            </a:br>
            <a:endParaRPr lang="en-US" sz="300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4D4EE1-49B3-489A-A06B-D67247A02391}"/>
              </a:ext>
            </a:extLst>
          </p:cNvPr>
          <p:cNvSpPr txBox="1"/>
          <p:nvPr/>
        </p:nvSpPr>
        <p:spPr>
          <a:xfrm>
            <a:off x="662940" y="3992976"/>
            <a:ext cx="11275068" cy="22573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3000" b="1">
                <a:solidFill>
                  <a:srgbClr val="FFFFFF"/>
                </a:solidFill>
              </a:rPr>
              <a:t>Michelle Barclay</a:t>
            </a:r>
            <a:r>
              <a:rPr lang="en-US" sz="3000">
                <a:solidFill>
                  <a:srgbClr val="FFFFFF"/>
                </a:solidFill>
              </a:rPr>
              <a:t>, President and Co-founder, The Barclay Group</a:t>
            </a:r>
            <a:br>
              <a:rPr lang="en-US" sz="3000"/>
            </a:br>
            <a:r>
              <a:rPr lang="en-US" sz="3000" b="1">
                <a:solidFill>
                  <a:srgbClr val="FFFFFF"/>
                </a:solidFill>
              </a:rPr>
              <a:t>Colleen Fritsch</a:t>
            </a:r>
            <a:r>
              <a:rPr lang="en-US" sz="3000">
                <a:solidFill>
                  <a:srgbClr val="FFFFFF"/>
                </a:solidFill>
              </a:rPr>
              <a:t>, Trainer, Trellis</a:t>
            </a:r>
            <a:br>
              <a:rPr lang="en-US" sz="3000"/>
            </a:br>
            <a:r>
              <a:rPr lang="en-US" sz="3000" b="1">
                <a:solidFill>
                  <a:srgbClr val="FFFFFF"/>
                </a:solidFill>
              </a:rPr>
              <a:t>Jen Rooney</a:t>
            </a:r>
            <a:r>
              <a:rPr lang="en-US" sz="3000">
                <a:solidFill>
                  <a:srgbClr val="FFFFFF"/>
                </a:solidFill>
              </a:rPr>
              <a:t>, ACT on Alzheimer’s Program Developer, Trellis</a:t>
            </a:r>
            <a:endParaRPr lang="en-US" sz="3000">
              <a:solidFill>
                <a:srgbClr val="FFFFFF"/>
              </a:solidFill>
              <a:ea typeface="+mn-lt"/>
              <a:cs typeface="+mn-lt"/>
            </a:endParaRPr>
          </a:p>
          <a:p>
            <a:pPr algn="l">
              <a:lnSpc>
                <a:spcPct val="120000"/>
              </a:lnSpc>
            </a:pPr>
            <a:endParaRPr lang="en-US" sz="3000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33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2463A4-F1F8-4CC5-8C31-9F4D6FDD10AF}"/>
              </a:ext>
            </a:extLst>
          </p:cNvPr>
          <p:cNvSpPr txBox="1"/>
          <p:nvPr/>
        </p:nvSpPr>
        <p:spPr>
          <a:xfrm>
            <a:off x="2379306" y="1166327"/>
            <a:ext cx="79959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Dementia Friendly Dental Practices</a:t>
            </a:r>
          </a:p>
          <a:p>
            <a:pPr algn="ctr"/>
            <a:r>
              <a:rPr lang="en-US" sz="4400" b="1">
                <a:solidFill>
                  <a:srgbClr val="4A0D66"/>
                </a:solidFill>
                <a:latin typeface="inherit"/>
              </a:rPr>
              <a:t> </a:t>
            </a:r>
            <a:endParaRPr lang="en-US" sz="2800" b="0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pPr algn="ctr" fontAlgn="ctr"/>
            <a:endParaRPr lang="en-US" sz="2800" b="0" i="0" u="none" strike="noStrike">
              <a:solidFill>
                <a:srgbClr val="58595B"/>
              </a:solidFill>
              <a:effectLst/>
              <a:latin typeface="inheri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C9A26-CA16-4FD8-8C87-20FAC0C8FF67}"/>
              </a:ext>
            </a:extLst>
          </p:cNvPr>
          <p:cNvSpPr txBox="1"/>
          <p:nvPr/>
        </p:nvSpPr>
        <p:spPr>
          <a:xfrm>
            <a:off x="3048089" y="3156226"/>
            <a:ext cx="6804664" cy="20928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600" b="0" i="0">
                <a:effectLst/>
                <a:latin typeface="Helvetica"/>
                <a:cs typeface="Helvetica"/>
              </a:rPr>
              <a:t>Funding for the project is from the </a:t>
            </a:r>
            <a:r>
              <a:rPr lang="en-US" sz="2600" b="0" i="0" u="sng">
                <a:solidFill>
                  <a:schemeClr val="accent4"/>
                </a:solidFill>
                <a:effectLst/>
                <a:latin typeface="Helvetica"/>
                <a:cs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Delta Dental of Minnesota Foundation</a:t>
            </a:r>
            <a:r>
              <a:rPr lang="en-US" sz="2600" b="0" i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Helvetica"/>
                <a:cs typeface="Helvetica"/>
              </a:rPr>
              <a:t> </a:t>
            </a:r>
            <a:r>
              <a:rPr lang="en-US" sz="2600" b="0" i="0">
                <a:effectLst/>
                <a:latin typeface="Helvetica"/>
                <a:cs typeface="Helvetica"/>
              </a:rPr>
              <a:t>and the </a:t>
            </a:r>
            <a:r>
              <a:rPr lang="en-US" sz="2600" b="0" i="0" u="sng">
                <a:solidFill>
                  <a:schemeClr val="bg1"/>
                </a:solidFill>
                <a:effectLst/>
                <a:latin typeface="Helvetica"/>
                <a:cs typeface="Helvetic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 of Minnesota Academic Health Center’s HRSA-funded Geriatric Workforce Enhancement Program</a:t>
            </a:r>
            <a:r>
              <a:rPr lang="en-US" sz="2600" b="0" i="0">
                <a:solidFill>
                  <a:schemeClr val="bg1"/>
                </a:solidFill>
                <a:effectLst/>
                <a:latin typeface="Helvetica"/>
                <a:cs typeface="Helvetica"/>
              </a:rPr>
              <a:t>.</a:t>
            </a:r>
            <a:endParaRPr lang="en-US" sz="260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6405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4A405-17AF-4B7F-9657-8D1DD6809602}"/>
              </a:ext>
            </a:extLst>
          </p:cNvPr>
          <p:cNvSpPr txBox="1"/>
          <p:nvPr/>
        </p:nvSpPr>
        <p:spPr>
          <a:xfrm>
            <a:off x="1270829" y="1289467"/>
            <a:ext cx="10554789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Two Trainings</a:t>
            </a:r>
          </a:p>
          <a:p>
            <a:pPr algn="ctr"/>
            <a:endParaRPr lang="en-US" sz="3200" b="1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r>
              <a:rPr lang="en-US" sz="3200" b="1" i="0" u="none" strike="noStrike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inherit"/>
              </a:rPr>
              <a:t>Basic Training (Dementia Friendly @ Work – Healthcare)</a:t>
            </a:r>
          </a:p>
          <a:p>
            <a:r>
              <a:rPr lang="en-US" sz="2400" i="0" u="none" strike="noStrike">
                <a:solidFill>
                  <a:srgbClr val="58595B"/>
                </a:solidFill>
                <a:effectLst/>
                <a:latin typeface="inherit"/>
              </a:rPr>
              <a:t>Information Session – 1 hour</a:t>
            </a:r>
          </a:p>
          <a:p>
            <a:r>
              <a:rPr lang="en-US" sz="2400" i="0" u="none" strike="noStrike">
                <a:solidFill>
                  <a:srgbClr val="58595B"/>
                </a:solidFill>
                <a:effectLst/>
                <a:latin typeface="inherit"/>
              </a:rPr>
              <a:t>Optional Case Study – ½ hour</a:t>
            </a:r>
          </a:p>
          <a:p>
            <a:r>
              <a:rPr lang="en-US" sz="2400">
                <a:solidFill>
                  <a:srgbClr val="58595B"/>
                </a:solidFill>
                <a:latin typeface="inherit"/>
              </a:rPr>
              <a:t>Designed for ALL staff – clinical, reception, financial, maintenance, etc.</a:t>
            </a:r>
          </a:p>
          <a:p>
            <a:endParaRPr lang="en-US" sz="2400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r>
              <a:rPr lang="en-US" sz="3200" b="1">
                <a:solidFill>
                  <a:srgbClr val="002060"/>
                </a:solidFill>
                <a:latin typeface="inherit"/>
              </a:rPr>
              <a:t>Advanced Training</a:t>
            </a:r>
          </a:p>
          <a:p>
            <a:r>
              <a:rPr lang="en-US" sz="2400">
                <a:solidFill>
                  <a:schemeClr val="accent5">
                    <a:lumMod val="50000"/>
                  </a:schemeClr>
                </a:solidFill>
                <a:latin typeface="inherit"/>
              </a:rPr>
              <a:t>Information Session(s) – 2-6 hours</a:t>
            </a:r>
          </a:p>
          <a:p>
            <a:r>
              <a:rPr lang="en-US" sz="2400">
                <a:solidFill>
                  <a:schemeClr val="accent5">
                    <a:lumMod val="50000"/>
                  </a:schemeClr>
                </a:solidFill>
                <a:latin typeface="inherit"/>
              </a:rPr>
              <a:t>Non-optional Case Studies</a:t>
            </a:r>
          </a:p>
          <a:p>
            <a:r>
              <a:rPr lang="en-US" sz="2400">
                <a:solidFill>
                  <a:schemeClr val="accent5">
                    <a:lumMod val="50000"/>
                  </a:schemeClr>
                </a:solidFill>
                <a:latin typeface="inherit"/>
              </a:rPr>
              <a:t>Designed for Clinical Staff – dentists, hygienists, therapists, assistants</a:t>
            </a:r>
          </a:p>
          <a:p>
            <a:endParaRPr lang="en-US" sz="2400" i="0" u="none" strike="noStrike">
              <a:solidFill>
                <a:srgbClr val="00206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96027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4A405-17AF-4B7F-9657-8D1DD6809602}"/>
              </a:ext>
            </a:extLst>
          </p:cNvPr>
          <p:cNvSpPr txBox="1"/>
          <p:nvPr/>
        </p:nvSpPr>
        <p:spPr>
          <a:xfrm>
            <a:off x="1142805" y="646767"/>
            <a:ext cx="1055478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Basic Training Pilot</a:t>
            </a:r>
            <a:endParaRPr lang="en-US" sz="3200" b="1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r>
              <a:rPr lang="en-US" sz="3200" b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Urban Site: </a:t>
            </a:r>
            <a:r>
              <a:rPr lang="en-US" sz="3200" b="1" err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Southhill</a:t>
            </a:r>
            <a:r>
              <a:rPr lang="en-US" sz="3200" b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 Dental Group, Stillwater, May 12</a:t>
            </a:r>
          </a:p>
          <a:p>
            <a:endParaRPr lang="en-US" sz="3200" b="1">
              <a:solidFill>
                <a:schemeClr val="tx1">
                  <a:lumMod val="90000"/>
                  <a:lumOff val="10000"/>
                </a:schemeClr>
              </a:solidFill>
              <a:latin typeface="inherit"/>
            </a:endParaRPr>
          </a:p>
          <a:p>
            <a:endParaRPr lang="en-US" sz="2400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endParaRPr lang="en-US" sz="2400" i="0" u="none" strike="noStrike">
              <a:solidFill>
                <a:srgbClr val="002060"/>
              </a:solidFill>
              <a:effectLst/>
              <a:latin typeface="inherit"/>
            </a:endParaRPr>
          </a:p>
        </p:txBody>
      </p:sp>
      <p:pic>
        <p:nvPicPr>
          <p:cNvPr id="4" name="Picture 3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C3BBE343-5AF1-4467-8EA1-D49DAFE02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327" y="2069816"/>
            <a:ext cx="7997345" cy="469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2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250205-EEA8-4ADA-8A11-5172E59BF141}"/>
              </a:ext>
            </a:extLst>
          </p:cNvPr>
          <p:cNvSpPr txBox="1"/>
          <p:nvPr/>
        </p:nvSpPr>
        <p:spPr>
          <a:xfrm>
            <a:off x="2770690" y="333137"/>
            <a:ext cx="6650620" cy="65248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Confirmed Sites</a:t>
            </a:r>
            <a:endParaRPr lang="en-US" sz="2200" dirty="0"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algn="ctr"/>
            <a:endParaRPr lang="en-US" sz="2200" b="1" dirty="0">
              <a:solidFill>
                <a:srgbClr val="C45911"/>
              </a:solidFill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kern="1200" dirty="0">
                <a:solidFill>
                  <a:srgbClr val="C45911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PILOT SITES - Completed</a:t>
            </a:r>
            <a:endParaRPr lang="en-US" sz="2200" dirty="0"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 err="1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Southhill</a:t>
            </a: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Dental Group – Stillwater – May 12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algn="ctr" fontAlgn="ctr"/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South Main Dental – Cambridge – June 10</a:t>
            </a:r>
            <a:r>
              <a:rPr lang="en-US" sz="2200" dirty="0">
                <a:solidFill>
                  <a:srgbClr val="002060"/>
                </a:solidFill>
                <a:latin typeface="Inherit"/>
                <a:ea typeface="Times New Roman" panose="02020603050405020304" pitchFamily="18" charset="0"/>
                <a:cs typeface="Times New Roman"/>
              </a:rPr>
              <a:t> </a:t>
            </a:r>
            <a:endParaRPr lang="en-US" sz="2200" dirty="0">
              <a:solidFill>
                <a:srgbClr val="002060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ctr"/>
            <a:endParaRPr lang="en-US" sz="2200" dirty="0"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C45911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PHASE ONE – August through October</a:t>
            </a:r>
            <a:endParaRPr lang="en-US" sz="2200" dirty="0"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Forever Smiles – Arlington – Aug. 31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Lake Sarah Dental – Rockford – Sept. 7- Zoom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Dental Health Care Center – Richfield – Sept. 9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algn="ctr" fontAlgn="ctr"/>
            <a:r>
              <a:rPr lang="en-US" sz="2200" dirty="0">
                <a:solidFill>
                  <a:srgbClr val="002060"/>
                </a:solidFill>
                <a:latin typeface="Inherit"/>
                <a:ea typeface="Times New Roman" panose="02020603050405020304" pitchFamily="18" charset="0"/>
                <a:cs typeface="Times New Roman"/>
              </a:rPr>
              <a:t> </a:t>
            </a: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Piedmont Heights Dental – Duluth – Sept. 17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River Pines Dental – Hastings – Sept. 28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 err="1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Edlund</a:t>
            </a: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Dental – St. Paul – Sept. 29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Dakota Dental &amp; Wellness – Apple Valley – Oct. 6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Northeast Dental Wellness – </a:t>
            </a:r>
            <a:r>
              <a:rPr lang="en-US" sz="2200" kern="1200" dirty="0" err="1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Mpls</a:t>
            </a: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– Oct. 12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 err="1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Shetek</a:t>
            </a: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Dental Care – Slayton – Oct. 13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200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Sibley Dental Suite– Litchfield – Oct. 19</a:t>
            </a:r>
            <a:endParaRPr lang="en-US" sz="2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Inherit"/>
              <a:ea typeface="Times New Roman" panose="02020603050405020304" pitchFamily="18" charset="0"/>
            </a:endParaRPr>
          </a:p>
          <a:p>
            <a:pPr marL="0" marR="0" algn="ctr" fontAlgn="ctr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C45911"/>
              </a:solidFill>
              <a:effectLst/>
              <a:latin typeface="inheri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90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250205-EEA8-4ADA-8A11-5172E59BF141}"/>
              </a:ext>
            </a:extLst>
          </p:cNvPr>
          <p:cNvSpPr txBox="1"/>
          <p:nvPr/>
        </p:nvSpPr>
        <p:spPr>
          <a:xfrm>
            <a:off x="2128594" y="884098"/>
            <a:ext cx="8364145" cy="48320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200" b="1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Additional Planned Programs</a:t>
            </a:r>
            <a:r>
              <a:rPr lang="en-US" sz="3200" b="1" dirty="0">
                <a:solidFill>
                  <a:srgbClr val="002060"/>
                </a:solidFill>
                <a:latin typeface="inherit"/>
                <a:ea typeface="Times New Roman" panose="02020603050405020304" pitchFamily="18" charset="0"/>
                <a:cs typeface="Times New Roman"/>
              </a:rPr>
              <a:t> </a:t>
            </a:r>
            <a:endParaRPr lang="en-US" sz="3200" b="1" kern="1200" dirty="0">
              <a:solidFill>
                <a:srgbClr val="002060"/>
              </a:solidFill>
              <a:effectLst/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rgbClr val="002060"/>
              </a:solidFill>
              <a:latin typeface="inheri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April 29, 2022:</a:t>
            </a:r>
            <a:r>
              <a:rPr lang="en-US" sz="2400" b="1" dirty="0">
                <a:solidFill>
                  <a:srgbClr val="002060"/>
                </a:solidFill>
                <a:latin typeface="inherit"/>
                <a:ea typeface="Times New Roman" panose="02020603050405020304" pitchFamily="18" charset="0"/>
                <a:cs typeface="Times New Roman"/>
              </a:rPr>
              <a:t>  Minnesota Dental Association Star of the North Meeting, River Centre, St. Paul, MN</a:t>
            </a:r>
          </a:p>
          <a:p>
            <a:pPr marL="404813"/>
            <a:r>
              <a:rPr lang="en-US" b="1" i="1" u="sng" kern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“Dementia Friendly @ Work for Healthcare”</a:t>
            </a:r>
          </a:p>
          <a:p>
            <a:pPr marL="404813" lvl="1"/>
            <a:r>
              <a:rPr lang="de-DE" b="1" kern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Colleen Fritsch, </a:t>
            </a:r>
            <a:r>
              <a:rPr lang="de-DE" b="1" kern="12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Trellis</a:t>
            </a:r>
            <a:r>
              <a:rPr lang="de-DE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b="1" u="sng" kern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04813"/>
            <a:r>
              <a:rPr lang="en-US" b="1" i="1" u="sng" kern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“Dementia Friendly Dental Practice: Things to Remember When Patients Forget”</a:t>
            </a:r>
          </a:p>
          <a:p>
            <a:pPr marL="404813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459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n-US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Stephen Shuman, DDS, MS, UMN School of Dentistry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	</a:t>
            </a:r>
            <a:endParaRPr lang="en-US" sz="2000" b="1" dirty="0">
              <a:latin typeface="inherit"/>
              <a:ea typeface="Times New Roman" panose="02020603050405020304" pitchFamily="18" charset="0"/>
              <a:cs typeface="Times New Roman"/>
            </a:endParaRPr>
          </a:p>
          <a:p>
            <a:r>
              <a:rPr lang="en-US" sz="2400" b="1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May 6, 2022:</a:t>
            </a:r>
            <a:r>
              <a:rPr lang="en-US" sz="2400" b="1" dirty="0">
                <a:solidFill>
                  <a:srgbClr val="002060"/>
                </a:solidFill>
                <a:latin typeface="inherit"/>
                <a:ea typeface="Times New Roman" panose="02020603050405020304" pitchFamily="18" charset="0"/>
                <a:cs typeface="Times New Roman"/>
              </a:rPr>
              <a:t> </a:t>
            </a:r>
            <a:r>
              <a:rPr lang="en-US" sz="2400" b="1" kern="1200" dirty="0">
                <a:solidFill>
                  <a:srgbClr val="002060"/>
                </a:solidFill>
                <a:effectLst/>
                <a:latin typeface="inherit"/>
                <a:ea typeface="Times New Roman" panose="02020603050405020304" pitchFamily="18" charset="0"/>
                <a:cs typeface="Times New Roman"/>
              </a:rPr>
              <a:t> UMN Continuing Dental Education Spring Core Competency Day, MN Landscape Arboretum, Chanhassen, MN</a:t>
            </a:r>
          </a:p>
          <a:p>
            <a:pPr marL="349250"/>
            <a:r>
              <a:rPr lang="en-US" b="1" i="1" u="sng" kern="1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“Creating Dementia-friendly Dental Practices and Communities: A Panel Discussion”</a:t>
            </a:r>
            <a:endParaRPr lang="en-US" b="1" i="1" kern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9250" marR="0">
              <a:spcBef>
                <a:spcPts val="0"/>
              </a:spcBef>
              <a:spcAft>
                <a:spcPts val="0"/>
              </a:spcAft>
            </a:pPr>
            <a:r>
              <a:rPr lang="en-US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Michelle Barclay, MA, Stephen Shuman, DDS, MS,</a:t>
            </a:r>
          </a:p>
          <a:p>
            <a:pPr marL="349250" marR="0">
              <a:spcBef>
                <a:spcPts val="0"/>
              </a:spcBef>
              <a:spcAft>
                <a:spcPts val="0"/>
              </a:spcAft>
            </a:pPr>
            <a:r>
              <a:rPr lang="en-US" b="1" kern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Dawn Simonson, MPA, Terry Barclay, PhD</a:t>
            </a:r>
            <a:r>
              <a:rPr lang="en-US" kern="1200" dirty="0">
                <a:solidFill>
                  <a:srgbClr val="833C0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183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EDF049-B5D1-4C4A-B274-457C4C3A3F71}"/>
              </a:ext>
            </a:extLst>
          </p:cNvPr>
          <p:cNvSpPr txBox="1"/>
          <p:nvPr/>
        </p:nvSpPr>
        <p:spPr>
          <a:xfrm>
            <a:off x="1950933" y="992460"/>
            <a:ext cx="8102564" cy="49039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/>
              <a:t>TIMELINE FOR BASIC TRAINING</a:t>
            </a:r>
            <a:endParaRPr lang="en-US" sz="2000">
              <a:cs typeface="Arial"/>
            </a:endParaRPr>
          </a:p>
          <a:p>
            <a:pPr>
              <a:spcAft>
                <a:spcPts val="2000"/>
              </a:spcAft>
            </a:pP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Phase One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 ends October 31</a:t>
            </a:r>
          </a:p>
          <a:p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Volunteers can begin training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now!</a:t>
            </a:r>
          </a:p>
          <a:p>
            <a:pPr>
              <a:spcAft>
                <a:spcPts val="2000"/>
              </a:spcAft>
            </a:pP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Potential trainers watch virtual</a:t>
            </a:r>
            <a:r>
              <a:rPr lang="en-US" sz="260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 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trainings</a:t>
            </a:r>
            <a:b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Webinar coming in November</a:t>
            </a:r>
            <a:b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When training is complete, ask to be certified</a:t>
            </a:r>
            <a:endParaRPr lang="en-US" sz="2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000"/>
              </a:spcAft>
            </a:pP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Dental practices can begin signing up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now!</a:t>
            </a:r>
          </a:p>
          <a:p>
            <a:pPr>
              <a:spcAft>
                <a:spcPts val="2000"/>
              </a:spcAft>
            </a:pP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Dental practices and trainer matches begin 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in December </a:t>
            </a:r>
            <a:endParaRPr lang="en-US" sz="2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000"/>
              </a:spcAft>
            </a:pPr>
            <a:r>
              <a:rPr lang="en-US" sz="2600" b="1">
                <a:latin typeface="Calibri" panose="020F0502020204030204" pitchFamily="34" charset="0"/>
                <a:cs typeface="Calibri" panose="020F0502020204030204" pitchFamily="34" charset="0"/>
              </a:rPr>
              <a:t>Trainings around the state </a:t>
            </a:r>
            <a:r>
              <a:rPr lang="en-US" sz="2600">
                <a:latin typeface="Calibri" panose="020F0502020204030204" pitchFamily="34" charset="0"/>
                <a:cs typeface="Calibri" panose="020F0502020204030204" pitchFamily="34" charset="0"/>
              </a:rPr>
              <a:t>will launch January 2022</a:t>
            </a:r>
          </a:p>
        </p:txBody>
      </p:sp>
    </p:spTree>
    <p:extLst>
      <p:ext uri="{BB962C8B-B14F-4D97-AF65-F5344CB8AC3E}">
        <p14:creationId xmlns:p14="http://schemas.microsoft.com/office/powerpoint/2010/main" val="185193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4A405-17AF-4B7F-9657-8D1DD6809602}"/>
              </a:ext>
            </a:extLst>
          </p:cNvPr>
          <p:cNvSpPr txBox="1"/>
          <p:nvPr/>
        </p:nvSpPr>
        <p:spPr>
          <a:xfrm>
            <a:off x="1625491" y="1166842"/>
            <a:ext cx="8941017" cy="542712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Aft>
                <a:spcPts val="2000"/>
              </a:spcAft>
            </a:pPr>
            <a:r>
              <a:rPr lang="en-US" sz="4400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We Need Your Help!</a:t>
            </a:r>
            <a:endParaRPr lang="en-US" sz="3200" b="1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400" b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Volunteer trainers</a:t>
            </a:r>
            <a:endParaRPr lang="en-US" sz="3400" b="1" i="0" u="none" strike="noStrike">
              <a:solidFill>
                <a:schemeClr val="tx1">
                  <a:lumMod val="90000"/>
                  <a:lumOff val="10000"/>
                </a:schemeClr>
              </a:solidFill>
              <a:effectLst/>
              <a:latin typeface="inherit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  <a:latin typeface="inherit"/>
              </a:rPr>
              <a:t>Dental practices to sign up for trainings</a:t>
            </a:r>
            <a:endParaRPr lang="en-US" sz="2800" i="0" u="none" strike="noStrike">
              <a:solidFill>
                <a:srgbClr val="002060"/>
              </a:solidFill>
              <a:effectLst/>
              <a:latin typeface="inherit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  <a:latin typeface="inherit"/>
              </a:rPr>
              <a:t>Community resources to identify themselves</a:t>
            </a: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>
                <a:solidFill>
                  <a:srgbClr val="002060"/>
                </a:solidFill>
                <a:latin typeface="inherit"/>
              </a:rPr>
              <a:t>Promote this in your own community</a:t>
            </a:r>
          </a:p>
          <a:p>
            <a:endParaRPr lang="en-US"/>
          </a:p>
          <a:p>
            <a:r>
              <a:rPr lang="en-US" b="1" err="1">
                <a:solidFill>
                  <a:srgbClr val="0070C0"/>
                </a:solidFill>
                <a:cs typeface="Arial" panose="020B060402020202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actonalz.org</a:t>
            </a:r>
            <a:r>
              <a:rPr lang="en-US" b="1">
                <a:solidFill>
                  <a:srgbClr val="0070C0"/>
                </a:solidFill>
                <a:cs typeface="Arial" panose="020B060402020202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/Community Resources/Dementia Friendly @ Work for Healthcare</a:t>
            </a:r>
            <a:endParaRPr lang="en-US" b="1">
              <a:solidFill>
                <a:srgbClr val="0070C0"/>
              </a:solidFill>
              <a:cs typeface="Arial" panose="020B0604020202020204"/>
            </a:endParaRPr>
          </a:p>
          <a:p>
            <a:endParaRPr lang="en-US" b="1">
              <a:cs typeface="Arial" panose="020B0604020202020204"/>
            </a:endParaRPr>
          </a:p>
          <a:p>
            <a:endParaRPr lang="en-US" b="1">
              <a:cs typeface="Arial" panose="020B0604020202020204"/>
            </a:endParaRPr>
          </a:p>
          <a:p>
            <a:pPr algn="r"/>
            <a:r>
              <a:rPr lang="en-US" b="1">
                <a:cs typeface="Arial" panose="020B0604020202020204"/>
              </a:rPr>
              <a:t>Medical clinics are next!</a:t>
            </a: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0449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B4A405-17AF-4B7F-9657-8D1DD6809602}"/>
              </a:ext>
            </a:extLst>
          </p:cNvPr>
          <p:cNvSpPr txBox="1"/>
          <p:nvPr/>
        </p:nvSpPr>
        <p:spPr>
          <a:xfrm>
            <a:off x="1547337" y="1642831"/>
            <a:ext cx="8941017" cy="43345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Aft>
                <a:spcPts val="2000"/>
              </a:spcAft>
            </a:pPr>
            <a:r>
              <a:rPr lang="en-US" sz="4400" i="0" u="none" strike="noStrike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inherit"/>
              </a:rPr>
              <a:t>Stay in the know</a:t>
            </a:r>
            <a:endParaRPr lang="en-US" sz="3200" i="0" u="none" strike="noStrike">
              <a:solidFill>
                <a:srgbClr val="58595B"/>
              </a:solidFill>
              <a:effectLst/>
              <a:latin typeface="inherit"/>
            </a:endParaRPr>
          </a:p>
          <a:p>
            <a:pPr algn="ctr">
              <a:spcAft>
                <a:spcPts val="3000"/>
              </a:spcAft>
            </a:pPr>
            <a:r>
              <a:rPr lang="en-US" sz="3400" b="1">
                <a:solidFill>
                  <a:schemeClr val="tx1">
                    <a:lumMod val="90000"/>
                    <a:lumOff val="10000"/>
                  </a:schemeClr>
                </a:solidFill>
                <a:latin typeface="inherit"/>
              </a:rPr>
              <a:t>Sign up for We ACT e-news</a:t>
            </a:r>
            <a:endParaRPr lang="en-US" sz="3400" b="1" i="0" u="none" strike="noStrike">
              <a:solidFill>
                <a:schemeClr val="tx1">
                  <a:lumMod val="90000"/>
                  <a:lumOff val="10000"/>
                </a:schemeClr>
              </a:solidFill>
              <a:effectLst/>
              <a:latin typeface="inherit"/>
            </a:endParaRPr>
          </a:p>
          <a:p>
            <a:pPr algn="ctr"/>
            <a:r>
              <a:rPr lang="en-US" sz="4000" b="1" u="sng" err="1">
                <a:solidFill>
                  <a:srgbClr val="0070C0"/>
                </a:solidFill>
                <a:cs typeface="Arial" panose="020B060402020202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actonalz.org</a:t>
            </a:r>
            <a:r>
              <a:rPr lang="en-US" sz="4000" b="1" u="sng">
                <a:solidFill>
                  <a:srgbClr val="0070C0"/>
                </a:solidFill>
                <a:cs typeface="Arial" panose="020B0604020202020204"/>
              </a:rPr>
              <a:t>/signup</a:t>
            </a:r>
          </a:p>
          <a:p>
            <a:pPr algn="ctr"/>
            <a:endParaRPr lang="en-US" sz="4000" b="1" u="sng">
              <a:solidFill>
                <a:srgbClr val="0070C0"/>
              </a:solidFill>
              <a:cs typeface="Arial" panose="020B0604020202020204"/>
            </a:endParaRPr>
          </a:p>
          <a:p>
            <a:pPr algn="ctr"/>
            <a:r>
              <a:rPr lang="en-US" sz="4000">
                <a:solidFill>
                  <a:srgbClr val="002060"/>
                </a:solidFill>
                <a:cs typeface="Arial" panose="020B0604020202020204"/>
              </a:rPr>
              <a:t>Thank you!</a:t>
            </a:r>
          </a:p>
          <a:p>
            <a:endParaRPr lang="en-US" b="1">
              <a:cs typeface="Arial" panose="020B0604020202020204"/>
            </a:endParaRP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48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ellis Colors">
      <a:dk1>
        <a:srgbClr val="13284B"/>
      </a:dk1>
      <a:lt1>
        <a:srgbClr val="FF7F32"/>
      </a:lt1>
      <a:dk2>
        <a:srgbClr val="97D700"/>
      </a:dk2>
      <a:lt2>
        <a:srgbClr val="E7E6E6"/>
      </a:lt2>
      <a:accent1>
        <a:srgbClr val="0067B9"/>
      </a:accent1>
      <a:accent2>
        <a:srgbClr val="407EC9"/>
      </a:accent2>
      <a:accent3>
        <a:srgbClr val="78BE20"/>
      </a:accent3>
      <a:accent4>
        <a:srgbClr val="FF6900"/>
      </a:accent4>
      <a:accent5>
        <a:srgbClr val="535659"/>
      </a:accent5>
      <a:accent6>
        <a:srgbClr val="888B8D"/>
      </a:accent6>
      <a:hlink>
        <a:srgbClr val="A7A8A9"/>
      </a:hlink>
      <a:folHlink>
        <a:srgbClr val="FF69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7d4bcd-8b51-4570-b5df-c721ad8eb186">
      <Terms xmlns="http://schemas.microsoft.com/office/infopath/2007/PartnerControls"/>
    </lcf76f155ced4ddcb4097134ff3c332f>
    <_ip_UnifiedCompliancePolicyUIAction xmlns="http://schemas.microsoft.com/sharepoint/v3" xsi:nil="true"/>
    <TaxCatchAll xmlns="0add3462-f832-4d6c-84c6-50d12cba30b8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137EC4CFB534281E6EB5284BBF46D" ma:contentTypeVersion="18" ma:contentTypeDescription="Create a new document." ma:contentTypeScope="" ma:versionID="de352bd00b7b2d37b51e0af4233a6dce">
  <xsd:schema xmlns:xsd="http://www.w3.org/2001/XMLSchema" xmlns:xs="http://www.w3.org/2001/XMLSchema" xmlns:p="http://schemas.microsoft.com/office/2006/metadata/properties" xmlns:ns1="http://schemas.microsoft.com/sharepoint/v3" xmlns:ns2="fc7d4bcd-8b51-4570-b5df-c721ad8eb186" xmlns:ns3="0add3462-f832-4d6c-84c6-50d12cba30b8" targetNamespace="http://schemas.microsoft.com/office/2006/metadata/properties" ma:root="true" ma:fieldsID="021b5e55ae9d04259ea69f0a8e1640ef" ns1:_="" ns2:_="" ns3:_="">
    <xsd:import namespace="http://schemas.microsoft.com/sharepoint/v3"/>
    <xsd:import namespace="fc7d4bcd-8b51-4570-b5df-c721ad8eb186"/>
    <xsd:import namespace="0add3462-f832-4d6c-84c6-50d12cba3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d4bcd-8b51-4570-b5df-c721ad8eb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b7f72e9-c636-414a-839e-9f0dd5fe5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3462-f832-4d6c-84c6-50d12cba3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135adb1-0df7-4d96-a382-bca3d4bbc04a}" ma:internalName="TaxCatchAll" ma:showField="CatchAllData" ma:web="0add3462-f832-4d6c-84c6-50d12cba30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9625F-7D70-4D9D-BB88-49BB32E6F54B}">
  <ds:schemaRefs>
    <ds:schemaRef ds:uri="http://schemas.microsoft.com/office/2006/documentManagement/types"/>
    <ds:schemaRef ds:uri="http://purl.org/dc/dcmitype/"/>
    <ds:schemaRef ds:uri="http://purl.org/dc/elements/1.1/"/>
    <ds:schemaRef ds:uri="c7cefbef-034a-4f43-bd95-ebc25553319c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036898c-0527-4093-bbf7-07383a2ada11"/>
  </ds:schemaRefs>
</ds:datastoreItem>
</file>

<file path=customXml/itemProps2.xml><?xml version="1.0" encoding="utf-8"?>
<ds:datastoreItem xmlns:ds="http://schemas.openxmlformats.org/officeDocument/2006/customXml" ds:itemID="{3F7CED74-E312-42BD-B6CF-BB01EC699E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551992-A1D8-4675-8218-6D73A85D4A8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513</Words>
  <Application>Microsoft Macintosh PowerPoint</Application>
  <PresentationFormat>Widescreen</PresentationFormat>
  <Paragraphs>75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Helvetica</vt:lpstr>
      <vt:lpstr>inherit</vt:lpstr>
      <vt:lpstr>inherit</vt:lpstr>
      <vt:lpstr>Times New Roman</vt:lpstr>
      <vt:lpstr>Office Theme</vt:lpstr>
      <vt:lpstr>Building Dementia  Awareness in  Health/Dental Care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Roles</dc:creator>
  <cp:lastModifiedBy>Julie Roles</cp:lastModifiedBy>
  <cp:revision>2</cp:revision>
  <cp:lastPrinted>2021-05-14T17:48:24Z</cp:lastPrinted>
  <dcterms:created xsi:type="dcterms:W3CDTF">2021-01-20T18:24:57Z</dcterms:created>
  <dcterms:modified xsi:type="dcterms:W3CDTF">2021-10-09T18:57:37Z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0x0101007CD77569A361034F975D75634EA2F781</vt:lpwstr>
  </property>
</Properties>
</file>