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67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8DCA63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80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6940B-5C38-564B-99A9-36A1A12597CA}" type="doc">
      <dgm:prSet loTypeId="urn:microsoft.com/office/officeart/2005/8/layout/pList2#1" loCatId="list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6DFB514-A966-FD44-96AB-E121FA30434C}">
      <dgm:prSet phldrT="[Text]" custT="1"/>
      <dgm:spPr>
        <a:solidFill>
          <a:schemeClr val="accent2">
            <a:lumMod val="60000"/>
            <a:lumOff val="40000"/>
            <a:alpha val="63000"/>
          </a:schemeClr>
        </a:solidFill>
      </dgm:spPr>
      <dgm:t>
        <a:bodyPr/>
        <a:lstStyle/>
        <a:p>
          <a:pPr algn="l"/>
          <a:r>
            <a:rPr lang="en-US" sz="1400" b="1" dirty="0" smtClean="0">
              <a:solidFill>
                <a:schemeClr val="tx1"/>
              </a:solidFill>
            </a:rPr>
            <a:t>Identify</a:t>
          </a:r>
        </a:p>
        <a:p>
          <a:pPr algn="l"/>
          <a:r>
            <a:rPr lang="en-US" sz="1400" b="1" dirty="0" smtClean="0">
              <a:solidFill>
                <a:schemeClr val="tx1"/>
              </a:solidFill>
            </a:rPr>
            <a:t>a Dementia Champion</a:t>
          </a:r>
        </a:p>
        <a:p>
          <a:pPr algn="l"/>
          <a:endParaRPr lang="en-US" sz="1400" dirty="0" smtClean="0">
            <a:solidFill>
              <a:schemeClr val="tx1"/>
            </a:solidFill>
          </a:endParaRPr>
        </a:p>
      </dgm:t>
    </dgm:pt>
    <dgm:pt modelId="{B413D63C-BDEF-544A-8C93-89EBFC2B7E1B}" type="parTrans" cxnId="{610F3E27-4B1D-D34F-8159-6FAEDB916DE9}">
      <dgm:prSet/>
      <dgm:spPr/>
      <dgm:t>
        <a:bodyPr/>
        <a:lstStyle/>
        <a:p>
          <a:endParaRPr lang="en-US"/>
        </a:p>
      </dgm:t>
    </dgm:pt>
    <dgm:pt modelId="{D41B554D-DBC7-DB4E-85CC-7ED881EF8EA5}" type="sibTrans" cxnId="{610F3E27-4B1D-D34F-8159-6FAEDB916DE9}">
      <dgm:prSet/>
      <dgm:spPr/>
      <dgm:t>
        <a:bodyPr/>
        <a:lstStyle/>
        <a:p>
          <a:endParaRPr lang="en-US"/>
        </a:p>
      </dgm:t>
    </dgm:pt>
    <dgm:pt modelId="{90547660-39BF-C545-B182-508D8890EF58}">
      <dgm:prSet phldrT="[Text]" custT="1"/>
      <dgm:spPr/>
      <dgm:t>
        <a:bodyPr/>
        <a:lstStyle/>
        <a:p>
          <a:pPr algn="l"/>
          <a:r>
            <a:rPr lang="en-US" sz="1400" b="1" dirty="0" smtClean="0">
              <a:solidFill>
                <a:schemeClr val="tx1"/>
              </a:solidFill>
            </a:rPr>
            <a:t>Staff</a:t>
          </a:r>
        </a:p>
        <a:p>
          <a:pPr algn="l"/>
          <a:r>
            <a:rPr lang="en-US" sz="1400" b="1" dirty="0" smtClean="0">
              <a:solidFill>
                <a:schemeClr val="tx1"/>
              </a:solidFill>
            </a:rPr>
            <a:t>who are skilled and have time to care</a:t>
          </a:r>
          <a:endParaRPr lang="en-US" sz="1400" b="1" dirty="0">
            <a:solidFill>
              <a:schemeClr val="tx1"/>
            </a:solidFill>
          </a:endParaRPr>
        </a:p>
      </dgm:t>
    </dgm:pt>
    <dgm:pt modelId="{40C2C13A-A42B-B043-8FBC-85080804FA78}" type="parTrans" cxnId="{CFA5BC98-7135-5645-A6EE-376D8E708EB3}">
      <dgm:prSet/>
      <dgm:spPr/>
      <dgm:t>
        <a:bodyPr/>
        <a:lstStyle/>
        <a:p>
          <a:endParaRPr lang="en-US"/>
        </a:p>
      </dgm:t>
    </dgm:pt>
    <dgm:pt modelId="{A5228296-D3D4-D14E-B333-165B3FF95EEF}" type="sibTrans" cxnId="{CFA5BC98-7135-5645-A6EE-376D8E708EB3}">
      <dgm:prSet/>
      <dgm:spPr/>
      <dgm:t>
        <a:bodyPr/>
        <a:lstStyle/>
        <a:p>
          <a:endParaRPr lang="en-US"/>
        </a:p>
      </dgm:t>
    </dgm:pt>
    <dgm:pt modelId="{86F37599-6032-DA47-BA7D-1C0D0476D457}">
      <dgm:prSet phldrT="[Text]" custT="1"/>
      <dgm:spPr/>
      <dgm:t>
        <a:bodyPr/>
        <a:lstStyle/>
        <a:p>
          <a:pPr algn="l"/>
          <a:r>
            <a:rPr lang="en-US" sz="1400" b="1" dirty="0" smtClean="0">
              <a:solidFill>
                <a:schemeClr val="tx1"/>
              </a:solidFill>
            </a:rPr>
            <a:t>Partnership</a:t>
          </a:r>
          <a:r>
            <a:rPr lang="en-US" sz="1400" dirty="0" smtClean="0">
              <a:solidFill>
                <a:schemeClr val="tx1"/>
              </a:solidFill>
            </a:rPr>
            <a:t> </a:t>
          </a:r>
        </a:p>
        <a:p>
          <a:pPr algn="l"/>
          <a:r>
            <a:rPr lang="en-US" sz="1400" b="1" dirty="0" smtClean="0">
              <a:solidFill>
                <a:schemeClr val="tx1"/>
              </a:solidFill>
            </a:rPr>
            <a:t>working with carers, family and friends</a:t>
          </a:r>
          <a:endParaRPr lang="en-US" sz="1400" b="1" dirty="0">
            <a:solidFill>
              <a:schemeClr val="tx1"/>
            </a:solidFill>
          </a:endParaRPr>
        </a:p>
      </dgm:t>
    </dgm:pt>
    <dgm:pt modelId="{6F7FB6A3-FA50-3E48-BE8E-DEE52E248D17}" type="parTrans" cxnId="{EEBBBE93-D1E0-F64E-9F34-1B6C56961D0D}">
      <dgm:prSet/>
      <dgm:spPr/>
      <dgm:t>
        <a:bodyPr/>
        <a:lstStyle/>
        <a:p>
          <a:endParaRPr lang="en-US"/>
        </a:p>
      </dgm:t>
    </dgm:pt>
    <dgm:pt modelId="{A77FDF02-9951-824A-BC94-6D5D7FB60DC1}" type="sibTrans" cxnId="{EEBBBE93-D1E0-F64E-9F34-1B6C56961D0D}">
      <dgm:prSet/>
      <dgm:spPr/>
      <dgm:t>
        <a:bodyPr/>
        <a:lstStyle/>
        <a:p>
          <a:endParaRPr lang="en-US"/>
        </a:p>
      </dgm:t>
    </dgm:pt>
    <dgm:pt modelId="{E7778A57-C84A-8741-BBBC-4C53C0D6249E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l">
            <a:spcBef>
              <a:spcPts val="0"/>
            </a:spcBef>
            <a:spcAft>
              <a:spcPts val="600"/>
            </a:spcAft>
          </a:pPr>
          <a:r>
            <a:rPr lang="en-US" sz="1400" b="1" dirty="0" smtClean="0">
              <a:solidFill>
                <a:schemeClr val="tx1"/>
              </a:solidFill>
            </a:rPr>
            <a:t>Environments</a:t>
          </a:r>
        </a:p>
        <a:p>
          <a:pPr algn="l">
            <a:spcBef>
              <a:spcPts val="0"/>
            </a:spcBef>
            <a:spcAft>
              <a:spcPts val="600"/>
            </a:spcAft>
          </a:pPr>
          <a:r>
            <a:rPr lang="en-US" sz="1400" b="1" dirty="0" smtClean="0">
              <a:solidFill>
                <a:schemeClr val="tx1"/>
              </a:solidFill>
            </a:rPr>
            <a:t>that are dementia friendly</a:t>
          </a:r>
        </a:p>
        <a:p>
          <a:pPr algn="l">
            <a:spcBef>
              <a:spcPts val="0"/>
            </a:spcBef>
            <a:spcAft>
              <a:spcPts val="600"/>
            </a:spcAft>
          </a:pPr>
          <a:endParaRPr lang="en-US" sz="1200" b="1" dirty="0">
            <a:solidFill>
              <a:srgbClr val="000000"/>
            </a:solidFill>
          </a:endParaRPr>
        </a:p>
      </dgm:t>
    </dgm:pt>
    <dgm:pt modelId="{C3AC1218-D72E-974D-B8F0-06050B5F8129}" type="parTrans" cxnId="{1B9FBBA2-D91D-914B-9B10-56A581057CF5}">
      <dgm:prSet/>
      <dgm:spPr/>
      <dgm:t>
        <a:bodyPr/>
        <a:lstStyle/>
        <a:p>
          <a:endParaRPr lang="en-US"/>
        </a:p>
      </dgm:t>
    </dgm:pt>
    <dgm:pt modelId="{779631BF-2A64-494A-AE49-86BD4B8B6186}" type="sibTrans" cxnId="{1B9FBBA2-D91D-914B-9B10-56A581057CF5}">
      <dgm:prSet/>
      <dgm:spPr/>
      <dgm:t>
        <a:bodyPr/>
        <a:lstStyle/>
        <a:p>
          <a:endParaRPr lang="en-US"/>
        </a:p>
      </dgm:t>
    </dgm:pt>
    <dgm:pt modelId="{9E5467BA-3AE6-0546-9355-ABDF70A647E9}">
      <dgm:prSet phldrT="[Text]" custT="1"/>
      <dgm:spPr/>
      <dgm:t>
        <a:bodyPr/>
        <a:lstStyle/>
        <a:p>
          <a:pPr algn="l"/>
          <a:r>
            <a:rPr lang="en-US" sz="1400" b="1" dirty="0" smtClean="0">
              <a:solidFill>
                <a:srgbClr val="000000"/>
              </a:solidFill>
            </a:rPr>
            <a:t>Assessmen</a:t>
          </a:r>
          <a:r>
            <a:rPr lang="en-US" sz="1400" dirty="0" smtClean="0">
              <a:solidFill>
                <a:srgbClr val="000000"/>
              </a:solidFill>
            </a:rPr>
            <a:t>t</a:t>
          </a:r>
          <a:endParaRPr lang="en-US" sz="1300" dirty="0" smtClean="0"/>
        </a:p>
        <a:p>
          <a:pPr algn="l"/>
          <a:r>
            <a:rPr lang="en-US" sz="1300" b="1" dirty="0" smtClean="0">
              <a:solidFill>
                <a:schemeClr val="tx1"/>
              </a:solidFill>
            </a:rPr>
            <a:t>and early identification of Dementia</a:t>
          </a:r>
          <a:endParaRPr lang="en-US" sz="1300" b="1" dirty="0">
            <a:solidFill>
              <a:schemeClr val="tx1"/>
            </a:solidFill>
          </a:endParaRPr>
        </a:p>
      </dgm:t>
    </dgm:pt>
    <dgm:pt modelId="{49B27D54-9A61-A64A-95A7-C21893F10842}" type="parTrans" cxnId="{8D62029F-14EA-C64F-B1DB-85E17F57B947}">
      <dgm:prSet/>
      <dgm:spPr/>
      <dgm:t>
        <a:bodyPr/>
        <a:lstStyle/>
        <a:p>
          <a:endParaRPr lang="en-US"/>
        </a:p>
      </dgm:t>
    </dgm:pt>
    <dgm:pt modelId="{0920A5EF-0760-014D-82C4-04099A2D387F}" type="sibTrans" cxnId="{8D62029F-14EA-C64F-B1DB-85E17F57B947}">
      <dgm:prSet/>
      <dgm:spPr/>
      <dgm:t>
        <a:bodyPr/>
        <a:lstStyle/>
        <a:p>
          <a:endParaRPr lang="en-US"/>
        </a:p>
      </dgm:t>
    </dgm:pt>
    <dgm:pt modelId="{ACEC0B6B-DA96-9F4D-B6E2-64901ACDF6EB}">
      <dgm:prSet phldrT="[Text]" custT="1"/>
      <dgm:spPr/>
      <dgm:t>
        <a:bodyPr/>
        <a:lstStyle/>
        <a:p>
          <a:pPr algn="l"/>
          <a:r>
            <a:rPr lang="en-US" sz="1400" b="1" dirty="0" smtClean="0">
              <a:solidFill>
                <a:srgbClr val="000000"/>
              </a:solidFill>
            </a:rPr>
            <a:t>Care plans</a:t>
          </a:r>
        </a:p>
        <a:p>
          <a:pPr algn="l"/>
          <a:r>
            <a:rPr lang="en-US" sz="1400" b="1" dirty="0" smtClean="0">
              <a:solidFill>
                <a:srgbClr val="000000"/>
              </a:solidFill>
            </a:rPr>
            <a:t>which are person </a:t>
          </a:r>
          <a:r>
            <a:rPr lang="en-US" sz="1400" b="1" dirty="0" err="1" smtClean="0">
              <a:solidFill>
                <a:srgbClr val="000000"/>
              </a:solidFill>
            </a:rPr>
            <a:t>centred</a:t>
          </a:r>
          <a:endParaRPr lang="en-US" sz="1400" b="1" dirty="0" smtClean="0">
            <a:solidFill>
              <a:srgbClr val="000000"/>
            </a:solidFill>
          </a:endParaRPr>
        </a:p>
        <a:p>
          <a:pPr algn="l"/>
          <a:endParaRPr lang="en-US" sz="1400" b="1" dirty="0">
            <a:solidFill>
              <a:srgbClr val="000000"/>
            </a:solidFill>
          </a:endParaRPr>
        </a:p>
      </dgm:t>
    </dgm:pt>
    <dgm:pt modelId="{12A2359B-1FB3-3742-842B-F3B8463DC265}" type="parTrans" cxnId="{E9C1FAA2-A186-6446-ADDE-B7D64F22578E}">
      <dgm:prSet/>
      <dgm:spPr/>
      <dgm:t>
        <a:bodyPr/>
        <a:lstStyle/>
        <a:p>
          <a:endParaRPr lang="en-US"/>
        </a:p>
      </dgm:t>
    </dgm:pt>
    <dgm:pt modelId="{40DF579E-0E6B-F548-802C-954956A30006}" type="sibTrans" cxnId="{E9C1FAA2-A186-6446-ADDE-B7D64F22578E}">
      <dgm:prSet/>
      <dgm:spPr/>
      <dgm:t>
        <a:bodyPr/>
        <a:lstStyle/>
        <a:p>
          <a:endParaRPr lang="en-US"/>
        </a:p>
      </dgm:t>
    </dgm:pt>
    <dgm:pt modelId="{DB085E38-E2B7-7741-A0C5-D31A13BC89D2}" type="pres">
      <dgm:prSet presAssocID="{6226940B-5C38-564B-99A9-36A1A12597C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19800F-79CD-6C43-806D-3565E4EB2AE7}" type="pres">
      <dgm:prSet presAssocID="{6226940B-5C38-564B-99A9-36A1A12597CA}" presName="bkgdShp" presStyleLbl="alignAccFollowNode1" presStyleIdx="0" presStyleCnt="1"/>
      <dgm:spPr/>
      <dgm:t>
        <a:bodyPr/>
        <a:lstStyle/>
        <a:p>
          <a:endParaRPr lang="en-US"/>
        </a:p>
      </dgm:t>
    </dgm:pt>
    <dgm:pt modelId="{31A44481-324D-4D40-90C3-627127D61B0A}" type="pres">
      <dgm:prSet presAssocID="{6226940B-5C38-564B-99A9-36A1A12597CA}" presName="linComp" presStyleCnt="0"/>
      <dgm:spPr/>
      <dgm:t>
        <a:bodyPr/>
        <a:lstStyle/>
        <a:p>
          <a:endParaRPr lang="en-US"/>
        </a:p>
      </dgm:t>
    </dgm:pt>
    <dgm:pt modelId="{08E8C6F8-55E7-1A4B-B0EC-DAB23120D7C8}" type="pres">
      <dgm:prSet presAssocID="{E6DFB514-A966-FD44-96AB-E121FA30434C}" presName="compNode" presStyleCnt="0"/>
      <dgm:spPr/>
      <dgm:t>
        <a:bodyPr/>
        <a:lstStyle/>
        <a:p>
          <a:endParaRPr lang="en-US"/>
        </a:p>
      </dgm:t>
    </dgm:pt>
    <dgm:pt modelId="{9B1AA822-6B3C-7E43-995C-B0DA14B1DC78}" type="pres">
      <dgm:prSet presAssocID="{E6DFB514-A966-FD44-96AB-E121FA30434C}" presName="node" presStyleLbl="node1" presStyleIdx="0" presStyleCnt="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FEE84-FCC2-5A46-A859-C12A34D72AB1}" type="pres">
      <dgm:prSet presAssocID="{E6DFB514-A966-FD44-96AB-E121FA30434C}" presName="invisiNode" presStyleLbl="node1" presStyleIdx="0" presStyleCnt="6"/>
      <dgm:spPr/>
      <dgm:t>
        <a:bodyPr/>
        <a:lstStyle/>
        <a:p>
          <a:endParaRPr lang="en-US"/>
        </a:p>
      </dgm:t>
    </dgm:pt>
    <dgm:pt modelId="{45D39206-C885-3F41-B666-621D31CCF33A}" type="pres">
      <dgm:prSet presAssocID="{E6DFB514-A966-FD44-96AB-E121FA30434C}" presName="imagNode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047FC53-1F3D-E949-A254-81FEF7A1EF31}" type="pres">
      <dgm:prSet presAssocID="{D41B554D-DBC7-DB4E-85CC-7ED881EF8EA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975BD36-A8BD-CF4F-AEAC-DD32EB756D22}" type="pres">
      <dgm:prSet presAssocID="{90547660-39BF-C545-B182-508D8890EF58}" presName="compNode" presStyleCnt="0"/>
      <dgm:spPr/>
      <dgm:t>
        <a:bodyPr/>
        <a:lstStyle/>
        <a:p>
          <a:endParaRPr lang="en-US"/>
        </a:p>
      </dgm:t>
    </dgm:pt>
    <dgm:pt modelId="{5299E05D-A99B-B947-B5F5-10EBC24DC6F1}" type="pres">
      <dgm:prSet presAssocID="{90547660-39BF-C545-B182-508D8890EF5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601B2-B165-1B4B-A062-A96F832369F8}" type="pres">
      <dgm:prSet presAssocID="{90547660-39BF-C545-B182-508D8890EF58}" presName="invisiNode" presStyleLbl="node1" presStyleIdx="1" presStyleCnt="6"/>
      <dgm:spPr/>
      <dgm:t>
        <a:bodyPr/>
        <a:lstStyle/>
        <a:p>
          <a:endParaRPr lang="en-US"/>
        </a:p>
      </dgm:t>
    </dgm:pt>
    <dgm:pt modelId="{340561DD-882D-C04A-80B3-D20D17F88D79}" type="pres">
      <dgm:prSet presAssocID="{90547660-39BF-C545-B182-508D8890EF58}" presName="imagNode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D18198C-9177-2042-A5E4-2F1239E0D94C}" type="pres">
      <dgm:prSet presAssocID="{A5228296-D3D4-D14E-B333-165B3FF95EE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0E9E85A-7B1A-6C44-A36D-5AF0B2683A1F}" type="pres">
      <dgm:prSet presAssocID="{86F37599-6032-DA47-BA7D-1C0D0476D457}" presName="compNode" presStyleCnt="0"/>
      <dgm:spPr/>
      <dgm:t>
        <a:bodyPr/>
        <a:lstStyle/>
        <a:p>
          <a:endParaRPr lang="en-US"/>
        </a:p>
      </dgm:t>
    </dgm:pt>
    <dgm:pt modelId="{31D0D5BA-7868-FA42-96ED-9071ACBDD876}" type="pres">
      <dgm:prSet presAssocID="{86F37599-6032-DA47-BA7D-1C0D0476D45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82728-D493-1940-BDEA-6C93106EDE68}" type="pres">
      <dgm:prSet presAssocID="{86F37599-6032-DA47-BA7D-1C0D0476D457}" presName="invisiNode" presStyleLbl="node1" presStyleIdx="2" presStyleCnt="6"/>
      <dgm:spPr/>
      <dgm:t>
        <a:bodyPr/>
        <a:lstStyle/>
        <a:p>
          <a:endParaRPr lang="en-US"/>
        </a:p>
      </dgm:t>
    </dgm:pt>
    <dgm:pt modelId="{32644498-1475-A54B-AC0F-EE42B5664959}" type="pres">
      <dgm:prSet presAssocID="{86F37599-6032-DA47-BA7D-1C0D0476D457}" presName="imagNode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5A3C023-57BF-A741-9EC0-C494E87DDE05}" type="pres">
      <dgm:prSet presAssocID="{A77FDF02-9951-824A-BC94-6D5D7FB60DC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26D98A5-CA61-FF46-BCC1-7CDB23DF1B40}" type="pres">
      <dgm:prSet presAssocID="{9E5467BA-3AE6-0546-9355-ABDF70A647E9}" presName="compNode" presStyleCnt="0"/>
      <dgm:spPr/>
      <dgm:t>
        <a:bodyPr/>
        <a:lstStyle/>
        <a:p>
          <a:endParaRPr lang="en-US"/>
        </a:p>
      </dgm:t>
    </dgm:pt>
    <dgm:pt modelId="{33A35FDD-F569-CA4F-8040-1433BBE1644F}" type="pres">
      <dgm:prSet presAssocID="{9E5467BA-3AE6-0546-9355-ABDF70A647E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91EC4-542B-1340-9439-8AFBB072AF09}" type="pres">
      <dgm:prSet presAssocID="{9E5467BA-3AE6-0546-9355-ABDF70A647E9}" presName="invisiNode" presStyleLbl="node1" presStyleIdx="3" presStyleCnt="6"/>
      <dgm:spPr/>
      <dgm:t>
        <a:bodyPr/>
        <a:lstStyle/>
        <a:p>
          <a:endParaRPr lang="en-US"/>
        </a:p>
      </dgm:t>
    </dgm:pt>
    <dgm:pt modelId="{11BA4FEA-A899-C04C-B79F-AEFB99A08C7A}" type="pres">
      <dgm:prSet presAssocID="{9E5467BA-3AE6-0546-9355-ABDF70A647E9}" presName="imagNode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B244D98-E277-D346-B569-7AB4D4506562}" type="pres">
      <dgm:prSet presAssocID="{0920A5EF-0760-014D-82C4-04099A2D387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0552FDF-BA91-804C-AA58-47A098CBBBDD}" type="pres">
      <dgm:prSet presAssocID="{ACEC0B6B-DA96-9F4D-B6E2-64901ACDF6EB}" presName="compNode" presStyleCnt="0"/>
      <dgm:spPr/>
      <dgm:t>
        <a:bodyPr/>
        <a:lstStyle/>
        <a:p>
          <a:endParaRPr lang="en-US"/>
        </a:p>
      </dgm:t>
    </dgm:pt>
    <dgm:pt modelId="{2243C63B-2139-BB4D-9CF4-111EC81CD5F7}" type="pres">
      <dgm:prSet presAssocID="{ACEC0B6B-DA96-9F4D-B6E2-64901ACDF6E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6472A-EB2A-874C-B439-05C92BC1B831}" type="pres">
      <dgm:prSet presAssocID="{ACEC0B6B-DA96-9F4D-B6E2-64901ACDF6EB}" presName="invisiNode" presStyleLbl="node1" presStyleIdx="4" presStyleCnt="6"/>
      <dgm:spPr/>
      <dgm:t>
        <a:bodyPr/>
        <a:lstStyle/>
        <a:p>
          <a:endParaRPr lang="en-US"/>
        </a:p>
      </dgm:t>
    </dgm:pt>
    <dgm:pt modelId="{3BB285F8-9B67-0D40-83C2-631AAE4AAACA}" type="pres">
      <dgm:prSet presAssocID="{ACEC0B6B-DA96-9F4D-B6E2-64901ACDF6EB}" presName="imagNode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B695DAE-7C06-D241-94E6-65C04C395346}" type="pres">
      <dgm:prSet presAssocID="{40DF579E-0E6B-F548-802C-954956A3000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F4F829C-931F-5D4F-B5E0-76BEF84D3857}" type="pres">
      <dgm:prSet presAssocID="{E7778A57-C84A-8741-BBBC-4C53C0D6249E}" presName="compNode" presStyleCnt="0"/>
      <dgm:spPr/>
      <dgm:t>
        <a:bodyPr/>
        <a:lstStyle/>
        <a:p>
          <a:endParaRPr lang="en-US"/>
        </a:p>
      </dgm:t>
    </dgm:pt>
    <dgm:pt modelId="{245A465C-001F-A849-A716-E39F2C4D75FE}" type="pres">
      <dgm:prSet presAssocID="{E7778A57-C84A-8741-BBBC-4C53C0D6249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A1839-166E-2445-8A53-27CFE8BADD13}" type="pres">
      <dgm:prSet presAssocID="{E7778A57-C84A-8741-BBBC-4C53C0D6249E}" presName="invisiNode" presStyleLbl="node1" presStyleIdx="5" presStyleCnt="6"/>
      <dgm:spPr/>
      <dgm:t>
        <a:bodyPr/>
        <a:lstStyle/>
        <a:p>
          <a:endParaRPr lang="en-US"/>
        </a:p>
      </dgm:t>
    </dgm:pt>
    <dgm:pt modelId="{069C7A2A-00AF-8A4F-8BA8-56B582B29562}" type="pres">
      <dgm:prSet presAssocID="{E7778A57-C84A-8741-BBBC-4C53C0D6249E}" presName="imagNode" presStyleLbl="fgImgPlace1" presStyleIdx="5" presStyleCnt="6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E76A4F5B-7518-084D-8323-B6725B144A31}" type="presOf" srcId="{40DF579E-0E6B-F548-802C-954956A30006}" destId="{DB695DAE-7C06-D241-94E6-65C04C395346}" srcOrd="0" destOrd="0" presId="urn:microsoft.com/office/officeart/2005/8/layout/pList2#1"/>
    <dgm:cxn modelId="{82A88C57-5438-AE45-BBBF-2FE401F597BC}" type="presOf" srcId="{E6DFB514-A966-FD44-96AB-E121FA30434C}" destId="{9B1AA822-6B3C-7E43-995C-B0DA14B1DC78}" srcOrd="0" destOrd="0" presId="urn:microsoft.com/office/officeart/2005/8/layout/pList2#1"/>
    <dgm:cxn modelId="{1B9FBBA2-D91D-914B-9B10-56A581057CF5}" srcId="{6226940B-5C38-564B-99A9-36A1A12597CA}" destId="{E7778A57-C84A-8741-BBBC-4C53C0D6249E}" srcOrd="5" destOrd="0" parTransId="{C3AC1218-D72E-974D-B8F0-06050B5F8129}" sibTransId="{779631BF-2A64-494A-AE49-86BD4B8B6186}"/>
    <dgm:cxn modelId="{B6059E2C-15E1-5343-A8F5-D9F009E573CC}" type="presOf" srcId="{ACEC0B6B-DA96-9F4D-B6E2-64901ACDF6EB}" destId="{2243C63B-2139-BB4D-9CF4-111EC81CD5F7}" srcOrd="0" destOrd="0" presId="urn:microsoft.com/office/officeart/2005/8/layout/pList2#1"/>
    <dgm:cxn modelId="{E9C1FAA2-A186-6446-ADDE-B7D64F22578E}" srcId="{6226940B-5C38-564B-99A9-36A1A12597CA}" destId="{ACEC0B6B-DA96-9F4D-B6E2-64901ACDF6EB}" srcOrd="4" destOrd="0" parTransId="{12A2359B-1FB3-3742-842B-F3B8463DC265}" sibTransId="{40DF579E-0E6B-F548-802C-954956A30006}"/>
    <dgm:cxn modelId="{A4B8FE52-A367-2A48-B14A-D1070786E139}" type="presOf" srcId="{D41B554D-DBC7-DB4E-85CC-7ED881EF8EA5}" destId="{6047FC53-1F3D-E949-A254-81FEF7A1EF31}" srcOrd="0" destOrd="0" presId="urn:microsoft.com/office/officeart/2005/8/layout/pList2#1"/>
    <dgm:cxn modelId="{8D62029F-14EA-C64F-B1DB-85E17F57B947}" srcId="{6226940B-5C38-564B-99A9-36A1A12597CA}" destId="{9E5467BA-3AE6-0546-9355-ABDF70A647E9}" srcOrd="3" destOrd="0" parTransId="{49B27D54-9A61-A64A-95A7-C21893F10842}" sibTransId="{0920A5EF-0760-014D-82C4-04099A2D387F}"/>
    <dgm:cxn modelId="{8E8F4DD7-D30E-E44A-8DA9-38C667F81682}" type="presOf" srcId="{9E5467BA-3AE6-0546-9355-ABDF70A647E9}" destId="{33A35FDD-F569-CA4F-8040-1433BBE1644F}" srcOrd="0" destOrd="0" presId="urn:microsoft.com/office/officeart/2005/8/layout/pList2#1"/>
    <dgm:cxn modelId="{23039113-E9BC-2041-ADDF-A3D00BA94F45}" type="presOf" srcId="{6226940B-5C38-564B-99A9-36A1A12597CA}" destId="{DB085E38-E2B7-7741-A0C5-D31A13BC89D2}" srcOrd="0" destOrd="0" presId="urn:microsoft.com/office/officeart/2005/8/layout/pList2#1"/>
    <dgm:cxn modelId="{00C20E61-66F8-8045-B535-83FED239F8ED}" type="presOf" srcId="{90547660-39BF-C545-B182-508D8890EF58}" destId="{5299E05D-A99B-B947-B5F5-10EBC24DC6F1}" srcOrd="0" destOrd="0" presId="urn:microsoft.com/office/officeart/2005/8/layout/pList2#1"/>
    <dgm:cxn modelId="{43011A4F-92D7-F64F-8D4B-E2071256985C}" type="presOf" srcId="{0920A5EF-0760-014D-82C4-04099A2D387F}" destId="{2B244D98-E277-D346-B569-7AB4D4506562}" srcOrd="0" destOrd="0" presId="urn:microsoft.com/office/officeart/2005/8/layout/pList2#1"/>
    <dgm:cxn modelId="{CFA5BC98-7135-5645-A6EE-376D8E708EB3}" srcId="{6226940B-5C38-564B-99A9-36A1A12597CA}" destId="{90547660-39BF-C545-B182-508D8890EF58}" srcOrd="1" destOrd="0" parTransId="{40C2C13A-A42B-B043-8FBC-85080804FA78}" sibTransId="{A5228296-D3D4-D14E-B333-165B3FF95EEF}"/>
    <dgm:cxn modelId="{EEBBBE93-D1E0-F64E-9F34-1B6C56961D0D}" srcId="{6226940B-5C38-564B-99A9-36A1A12597CA}" destId="{86F37599-6032-DA47-BA7D-1C0D0476D457}" srcOrd="2" destOrd="0" parTransId="{6F7FB6A3-FA50-3E48-BE8E-DEE52E248D17}" sibTransId="{A77FDF02-9951-824A-BC94-6D5D7FB60DC1}"/>
    <dgm:cxn modelId="{610F3E27-4B1D-D34F-8159-6FAEDB916DE9}" srcId="{6226940B-5C38-564B-99A9-36A1A12597CA}" destId="{E6DFB514-A966-FD44-96AB-E121FA30434C}" srcOrd="0" destOrd="0" parTransId="{B413D63C-BDEF-544A-8C93-89EBFC2B7E1B}" sibTransId="{D41B554D-DBC7-DB4E-85CC-7ED881EF8EA5}"/>
    <dgm:cxn modelId="{D9D06F17-90DF-4A4F-879D-FC25629FCE6E}" type="presOf" srcId="{A77FDF02-9951-824A-BC94-6D5D7FB60DC1}" destId="{15A3C023-57BF-A741-9EC0-C494E87DDE05}" srcOrd="0" destOrd="0" presId="urn:microsoft.com/office/officeart/2005/8/layout/pList2#1"/>
    <dgm:cxn modelId="{8AFE68E1-17DB-EE42-BD7E-4288B722836F}" type="presOf" srcId="{86F37599-6032-DA47-BA7D-1C0D0476D457}" destId="{31D0D5BA-7868-FA42-96ED-9071ACBDD876}" srcOrd="0" destOrd="0" presId="urn:microsoft.com/office/officeart/2005/8/layout/pList2#1"/>
    <dgm:cxn modelId="{0BF597BF-CF35-8248-8A97-A15A08147932}" type="presOf" srcId="{E7778A57-C84A-8741-BBBC-4C53C0D6249E}" destId="{245A465C-001F-A849-A716-E39F2C4D75FE}" srcOrd="0" destOrd="0" presId="urn:microsoft.com/office/officeart/2005/8/layout/pList2#1"/>
    <dgm:cxn modelId="{D9EBB4B2-3DEC-D741-A517-30ADFB6CF139}" type="presOf" srcId="{A5228296-D3D4-D14E-B333-165B3FF95EEF}" destId="{FD18198C-9177-2042-A5E4-2F1239E0D94C}" srcOrd="0" destOrd="0" presId="urn:microsoft.com/office/officeart/2005/8/layout/pList2#1"/>
    <dgm:cxn modelId="{5BD1D580-CA15-4C4B-A56C-47D8528AF580}" type="presParOf" srcId="{DB085E38-E2B7-7741-A0C5-D31A13BC89D2}" destId="{C019800F-79CD-6C43-806D-3565E4EB2AE7}" srcOrd="0" destOrd="0" presId="urn:microsoft.com/office/officeart/2005/8/layout/pList2#1"/>
    <dgm:cxn modelId="{36131713-17A9-A241-9723-768FC6E37B3E}" type="presParOf" srcId="{DB085E38-E2B7-7741-A0C5-D31A13BC89D2}" destId="{31A44481-324D-4D40-90C3-627127D61B0A}" srcOrd="1" destOrd="0" presId="urn:microsoft.com/office/officeart/2005/8/layout/pList2#1"/>
    <dgm:cxn modelId="{EA90CB64-8A6D-4A47-A80A-A341106628B6}" type="presParOf" srcId="{31A44481-324D-4D40-90C3-627127D61B0A}" destId="{08E8C6F8-55E7-1A4B-B0EC-DAB23120D7C8}" srcOrd="0" destOrd="0" presId="urn:microsoft.com/office/officeart/2005/8/layout/pList2#1"/>
    <dgm:cxn modelId="{775ED2D6-3FEB-584F-A702-DA00EDCE5864}" type="presParOf" srcId="{08E8C6F8-55E7-1A4B-B0EC-DAB23120D7C8}" destId="{9B1AA822-6B3C-7E43-995C-B0DA14B1DC78}" srcOrd="0" destOrd="0" presId="urn:microsoft.com/office/officeart/2005/8/layout/pList2#1"/>
    <dgm:cxn modelId="{AD13C9B7-1EB1-FA42-B417-C1BAD54E9B20}" type="presParOf" srcId="{08E8C6F8-55E7-1A4B-B0EC-DAB23120D7C8}" destId="{CDBFEE84-FCC2-5A46-A859-C12A34D72AB1}" srcOrd="1" destOrd="0" presId="urn:microsoft.com/office/officeart/2005/8/layout/pList2#1"/>
    <dgm:cxn modelId="{2558EB32-E3C3-B04E-9F97-FF275CE266D1}" type="presParOf" srcId="{08E8C6F8-55E7-1A4B-B0EC-DAB23120D7C8}" destId="{45D39206-C885-3F41-B666-621D31CCF33A}" srcOrd="2" destOrd="0" presId="urn:microsoft.com/office/officeart/2005/8/layout/pList2#1"/>
    <dgm:cxn modelId="{4F08DFA4-A6C7-2C4E-A199-7C775D655C98}" type="presParOf" srcId="{31A44481-324D-4D40-90C3-627127D61B0A}" destId="{6047FC53-1F3D-E949-A254-81FEF7A1EF31}" srcOrd="1" destOrd="0" presId="urn:microsoft.com/office/officeart/2005/8/layout/pList2#1"/>
    <dgm:cxn modelId="{635F5C81-08FA-4143-834E-F650B1A5FDAD}" type="presParOf" srcId="{31A44481-324D-4D40-90C3-627127D61B0A}" destId="{F975BD36-A8BD-CF4F-AEAC-DD32EB756D22}" srcOrd="2" destOrd="0" presId="urn:microsoft.com/office/officeart/2005/8/layout/pList2#1"/>
    <dgm:cxn modelId="{CFBB2E2D-3437-D048-B3DF-F89B7BFEF777}" type="presParOf" srcId="{F975BD36-A8BD-CF4F-AEAC-DD32EB756D22}" destId="{5299E05D-A99B-B947-B5F5-10EBC24DC6F1}" srcOrd="0" destOrd="0" presId="urn:microsoft.com/office/officeart/2005/8/layout/pList2#1"/>
    <dgm:cxn modelId="{B322FD7E-C68D-0549-95C6-03009D49ABEA}" type="presParOf" srcId="{F975BD36-A8BD-CF4F-AEAC-DD32EB756D22}" destId="{30A601B2-B165-1B4B-A062-A96F832369F8}" srcOrd="1" destOrd="0" presId="urn:microsoft.com/office/officeart/2005/8/layout/pList2#1"/>
    <dgm:cxn modelId="{15FF7961-7367-2249-8EF4-AA19E9B0A794}" type="presParOf" srcId="{F975BD36-A8BD-CF4F-AEAC-DD32EB756D22}" destId="{340561DD-882D-C04A-80B3-D20D17F88D79}" srcOrd="2" destOrd="0" presId="urn:microsoft.com/office/officeart/2005/8/layout/pList2#1"/>
    <dgm:cxn modelId="{17AA0160-1DD6-9241-8F09-5442E6BB0624}" type="presParOf" srcId="{31A44481-324D-4D40-90C3-627127D61B0A}" destId="{FD18198C-9177-2042-A5E4-2F1239E0D94C}" srcOrd="3" destOrd="0" presId="urn:microsoft.com/office/officeart/2005/8/layout/pList2#1"/>
    <dgm:cxn modelId="{A0416F90-71F8-604B-A7A2-4601644D5C91}" type="presParOf" srcId="{31A44481-324D-4D40-90C3-627127D61B0A}" destId="{E0E9E85A-7B1A-6C44-A36D-5AF0B2683A1F}" srcOrd="4" destOrd="0" presId="urn:microsoft.com/office/officeart/2005/8/layout/pList2#1"/>
    <dgm:cxn modelId="{9B592B54-A64F-2148-9B2F-D51EAEF40B53}" type="presParOf" srcId="{E0E9E85A-7B1A-6C44-A36D-5AF0B2683A1F}" destId="{31D0D5BA-7868-FA42-96ED-9071ACBDD876}" srcOrd="0" destOrd="0" presId="urn:microsoft.com/office/officeart/2005/8/layout/pList2#1"/>
    <dgm:cxn modelId="{74530C3A-D24B-8449-8BB9-6528AE620884}" type="presParOf" srcId="{E0E9E85A-7B1A-6C44-A36D-5AF0B2683A1F}" destId="{BC682728-D493-1940-BDEA-6C93106EDE68}" srcOrd="1" destOrd="0" presId="urn:microsoft.com/office/officeart/2005/8/layout/pList2#1"/>
    <dgm:cxn modelId="{2394A6C5-20F4-F840-991B-39FD7C39AA35}" type="presParOf" srcId="{E0E9E85A-7B1A-6C44-A36D-5AF0B2683A1F}" destId="{32644498-1475-A54B-AC0F-EE42B5664959}" srcOrd="2" destOrd="0" presId="urn:microsoft.com/office/officeart/2005/8/layout/pList2#1"/>
    <dgm:cxn modelId="{8445499F-E429-0647-BCCA-6E79B7A25ABD}" type="presParOf" srcId="{31A44481-324D-4D40-90C3-627127D61B0A}" destId="{15A3C023-57BF-A741-9EC0-C494E87DDE05}" srcOrd="5" destOrd="0" presId="urn:microsoft.com/office/officeart/2005/8/layout/pList2#1"/>
    <dgm:cxn modelId="{D8509847-D3CD-6249-B119-0C2C77CB3F04}" type="presParOf" srcId="{31A44481-324D-4D40-90C3-627127D61B0A}" destId="{E26D98A5-CA61-FF46-BCC1-7CDB23DF1B40}" srcOrd="6" destOrd="0" presId="urn:microsoft.com/office/officeart/2005/8/layout/pList2#1"/>
    <dgm:cxn modelId="{A937C614-B18D-1B4E-BC49-16B12CECECEC}" type="presParOf" srcId="{E26D98A5-CA61-FF46-BCC1-7CDB23DF1B40}" destId="{33A35FDD-F569-CA4F-8040-1433BBE1644F}" srcOrd="0" destOrd="0" presId="urn:microsoft.com/office/officeart/2005/8/layout/pList2#1"/>
    <dgm:cxn modelId="{4276EAC0-5718-2845-BEB8-CA215FEF731E}" type="presParOf" srcId="{E26D98A5-CA61-FF46-BCC1-7CDB23DF1B40}" destId="{42591EC4-542B-1340-9439-8AFBB072AF09}" srcOrd="1" destOrd="0" presId="urn:microsoft.com/office/officeart/2005/8/layout/pList2#1"/>
    <dgm:cxn modelId="{72E58452-055B-9941-80B5-314646E89535}" type="presParOf" srcId="{E26D98A5-CA61-FF46-BCC1-7CDB23DF1B40}" destId="{11BA4FEA-A899-C04C-B79F-AEFB99A08C7A}" srcOrd="2" destOrd="0" presId="urn:microsoft.com/office/officeart/2005/8/layout/pList2#1"/>
    <dgm:cxn modelId="{B4C23DC4-CABD-C143-9622-A6D0C29716EE}" type="presParOf" srcId="{31A44481-324D-4D40-90C3-627127D61B0A}" destId="{2B244D98-E277-D346-B569-7AB4D4506562}" srcOrd="7" destOrd="0" presId="urn:microsoft.com/office/officeart/2005/8/layout/pList2#1"/>
    <dgm:cxn modelId="{79312BED-F026-A341-9790-5B8EC262C6A7}" type="presParOf" srcId="{31A44481-324D-4D40-90C3-627127D61B0A}" destId="{70552FDF-BA91-804C-AA58-47A098CBBBDD}" srcOrd="8" destOrd="0" presId="urn:microsoft.com/office/officeart/2005/8/layout/pList2#1"/>
    <dgm:cxn modelId="{BD6AC7CC-D360-D741-A0AA-50FAC914FE32}" type="presParOf" srcId="{70552FDF-BA91-804C-AA58-47A098CBBBDD}" destId="{2243C63B-2139-BB4D-9CF4-111EC81CD5F7}" srcOrd="0" destOrd="0" presId="urn:microsoft.com/office/officeart/2005/8/layout/pList2#1"/>
    <dgm:cxn modelId="{8365474C-92BD-AF47-B544-8D8C56ECF6C8}" type="presParOf" srcId="{70552FDF-BA91-804C-AA58-47A098CBBBDD}" destId="{F756472A-EB2A-874C-B439-05C92BC1B831}" srcOrd="1" destOrd="0" presId="urn:microsoft.com/office/officeart/2005/8/layout/pList2#1"/>
    <dgm:cxn modelId="{EDC3C485-71B9-7048-9FF5-3F91BB75F6D4}" type="presParOf" srcId="{70552FDF-BA91-804C-AA58-47A098CBBBDD}" destId="{3BB285F8-9B67-0D40-83C2-631AAE4AAACA}" srcOrd="2" destOrd="0" presId="urn:microsoft.com/office/officeart/2005/8/layout/pList2#1"/>
    <dgm:cxn modelId="{E8A9D981-EF33-DD4E-BF3C-C5CBFD6E90A6}" type="presParOf" srcId="{31A44481-324D-4D40-90C3-627127D61B0A}" destId="{DB695DAE-7C06-D241-94E6-65C04C395346}" srcOrd="9" destOrd="0" presId="urn:microsoft.com/office/officeart/2005/8/layout/pList2#1"/>
    <dgm:cxn modelId="{0B00F9D7-F48A-F947-9C7B-84D9601FDE07}" type="presParOf" srcId="{31A44481-324D-4D40-90C3-627127D61B0A}" destId="{5F4F829C-931F-5D4F-B5E0-76BEF84D3857}" srcOrd="10" destOrd="0" presId="urn:microsoft.com/office/officeart/2005/8/layout/pList2#1"/>
    <dgm:cxn modelId="{390181F7-3AF3-FE42-9CBB-EC7750AA1951}" type="presParOf" srcId="{5F4F829C-931F-5D4F-B5E0-76BEF84D3857}" destId="{245A465C-001F-A849-A716-E39F2C4D75FE}" srcOrd="0" destOrd="0" presId="urn:microsoft.com/office/officeart/2005/8/layout/pList2#1"/>
    <dgm:cxn modelId="{AF918E66-92CE-EA45-B28C-BC4C03F793F2}" type="presParOf" srcId="{5F4F829C-931F-5D4F-B5E0-76BEF84D3857}" destId="{864A1839-166E-2445-8A53-27CFE8BADD13}" srcOrd="1" destOrd="0" presId="urn:microsoft.com/office/officeart/2005/8/layout/pList2#1"/>
    <dgm:cxn modelId="{27D635EC-8987-DF48-AA78-72585DCE0B48}" type="presParOf" srcId="{5F4F829C-931F-5D4F-B5E0-76BEF84D3857}" destId="{069C7A2A-00AF-8A4F-8BA8-56B582B29562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19800F-79CD-6C43-806D-3565E4EB2AE7}">
      <dsp:nvSpPr>
        <dsp:cNvPr id="0" name=""/>
        <dsp:cNvSpPr/>
      </dsp:nvSpPr>
      <dsp:spPr>
        <a:xfrm>
          <a:off x="0" y="0"/>
          <a:ext cx="9144000" cy="272406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39206-C885-3F41-B666-621D31CCF33A}">
      <dsp:nvSpPr>
        <dsp:cNvPr id="0" name=""/>
        <dsp:cNvSpPr/>
      </dsp:nvSpPr>
      <dsp:spPr>
        <a:xfrm>
          <a:off x="275369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1AA822-6B3C-7E43-995C-B0DA14B1DC78}">
      <dsp:nvSpPr>
        <dsp:cNvPr id="0" name=""/>
        <dsp:cNvSpPr/>
      </dsp:nvSpPr>
      <dsp:spPr>
        <a:xfrm rot="10800000">
          <a:off x="275369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lumMod val="60000"/>
            <a:lumOff val="40000"/>
            <a:alpha val="63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Identify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a Dementia Champion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tx1"/>
            </a:solidFill>
          </a:endParaRPr>
        </a:p>
      </dsp:txBody>
      <dsp:txXfrm rot="10800000">
        <a:off x="275369" y="2724064"/>
        <a:ext cx="1322040" cy="3329412"/>
      </dsp:txXfrm>
    </dsp:sp>
    <dsp:sp modelId="{340561DD-882D-C04A-80B3-D20D17F88D79}">
      <dsp:nvSpPr>
        <dsp:cNvPr id="0" name=""/>
        <dsp:cNvSpPr/>
      </dsp:nvSpPr>
      <dsp:spPr>
        <a:xfrm>
          <a:off x="1729613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9E05D-A99B-B947-B5F5-10EBC24DC6F1}">
      <dsp:nvSpPr>
        <dsp:cNvPr id="0" name=""/>
        <dsp:cNvSpPr/>
      </dsp:nvSpPr>
      <dsp:spPr>
        <a:xfrm rot="10800000">
          <a:off x="1729613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Staff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who are skilled and have time to care</a:t>
          </a:r>
          <a:endParaRPr lang="en-US" sz="1400" b="1" kern="1200" dirty="0">
            <a:solidFill>
              <a:schemeClr val="tx1"/>
            </a:solidFill>
          </a:endParaRPr>
        </a:p>
      </dsp:txBody>
      <dsp:txXfrm rot="10800000">
        <a:off x="1729613" y="2724064"/>
        <a:ext cx="1322040" cy="3329412"/>
      </dsp:txXfrm>
    </dsp:sp>
    <dsp:sp modelId="{32644498-1475-A54B-AC0F-EE42B5664959}">
      <dsp:nvSpPr>
        <dsp:cNvPr id="0" name=""/>
        <dsp:cNvSpPr/>
      </dsp:nvSpPr>
      <dsp:spPr>
        <a:xfrm>
          <a:off x="3183857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D0D5BA-7868-FA42-96ED-9071ACBDD876}">
      <dsp:nvSpPr>
        <dsp:cNvPr id="0" name=""/>
        <dsp:cNvSpPr/>
      </dsp:nvSpPr>
      <dsp:spPr>
        <a:xfrm rot="10800000">
          <a:off x="3183857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Partnership</a:t>
          </a:r>
          <a:r>
            <a:rPr lang="en-US" sz="1400" kern="1200" dirty="0" smtClean="0">
              <a:solidFill>
                <a:schemeClr val="tx1"/>
              </a:solidFill>
            </a:rPr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working with carers, family and friends</a:t>
          </a:r>
          <a:endParaRPr lang="en-US" sz="1400" b="1" kern="1200" dirty="0">
            <a:solidFill>
              <a:schemeClr val="tx1"/>
            </a:solidFill>
          </a:endParaRPr>
        </a:p>
      </dsp:txBody>
      <dsp:txXfrm rot="10800000">
        <a:off x="3183857" y="2724064"/>
        <a:ext cx="1322040" cy="3329412"/>
      </dsp:txXfrm>
    </dsp:sp>
    <dsp:sp modelId="{11BA4FEA-A899-C04C-B79F-AEFB99A08C7A}">
      <dsp:nvSpPr>
        <dsp:cNvPr id="0" name=""/>
        <dsp:cNvSpPr/>
      </dsp:nvSpPr>
      <dsp:spPr>
        <a:xfrm>
          <a:off x="4638102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A35FDD-F569-CA4F-8040-1433BBE1644F}">
      <dsp:nvSpPr>
        <dsp:cNvPr id="0" name=""/>
        <dsp:cNvSpPr/>
      </dsp:nvSpPr>
      <dsp:spPr>
        <a:xfrm rot="10800000">
          <a:off x="4638102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Assessmen</a:t>
          </a:r>
          <a:r>
            <a:rPr lang="en-US" sz="1400" kern="1200" dirty="0" smtClean="0">
              <a:solidFill>
                <a:srgbClr val="000000"/>
              </a:solidFill>
            </a:rPr>
            <a:t>t</a:t>
          </a:r>
          <a:endParaRPr lang="en-US" sz="13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and early identification of Dementia</a:t>
          </a:r>
          <a:endParaRPr lang="en-US" sz="1300" b="1" kern="1200" dirty="0">
            <a:solidFill>
              <a:schemeClr val="tx1"/>
            </a:solidFill>
          </a:endParaRPr>
        </a:p>
      </dsp:txBody>
      <dsp:txXfrm rot="10800000">
        <a:off x="4638102" y="2724064"/>
        <a:ext cx="1322040" cy="3329412"/>
      </dsp:txXfrm>
    </dsp:sp>
    <dsp:sp modelId="{3BB285F8-9B67-0D40-83C2-631AAE4AAACA}">
      <dsp:nvSpPr>
        <dsp:cNvPr id="0" name=""/>
        <dsp:cNvSpPr/>
      </dsp:nvSpPr>
      <dsp:spPr>
        <a:xfrm>
          <a:off x="6092346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43C63B-2139-BB4D-9CF4-111EC81CD5F7}">
      <dsp:nvSpPr>
        <dsp:cNvPr id="0" name=""/>
        <dsp:cNvSpPr/>
      </dsp:nvSpPr>
      <dsp:spPr>
        <a:xfrm rot="10800000">
          <a:off x="6092346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Care plans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which are person </a:t>
          </a:r>
          <a:r>
            <a:rPr lang="en-US" sz="1400" b="1" kern="1200" dirty="0" err="1" smtClean="0">
              <a:solidFill>
                <a:srgbClr val="000000"/>
              </a:solidFill>
            </a:rPr>
            <a:t>centred</a:t>
          </a:r>
          <a:endParaRPr lang="en-US" sz="1400" b="1" kern="1200" dirty="0" smtClean="0">
            <a:solidFill>
              <a:srgbClr val="00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solidFill>
              <a:srgbClr val="000000"/>
            </a:solidFill>
          </a:endParaRPr>
        </a:p>
      </dsp:txBody>
      <dsp:txXfrm rot="10800000">
        <a:off x="6092346" y="2724064"/>
        <a:ext cx="1322040" cy="3329412"/>
      </dsp:txXfrm>
    </dsp:sp>
    <dsp:sp modelId="{069C7A2A-00AF-8A4F-8BA8-56B582B29562}">
      <dsp:nvSpPr>
        <dsp:cNvPr id="0" name=""/>
        <dsp:cNvSpPr/>
      </dsp:nvSpPr>
      <dsp:spPr>
        <a:xfrm>
          <a:off x="7546590" y="363208"/>
          <a:ext cx="1322040" cy="19976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5A465C-001F-A849-A716-E39F2C4D75FE}">
      <dsp:nvSpPr>
        <dsp:cNvPr id="0" name=""/>
        <dsp:cNvSpPr/>
      </dsp:nvSpPr>
      <dsp:spPr>
        <a:xfrm rot="10800000">
          <a:off x="7546590" y="2724064"/>
          <a:ext cx="1322040" cy="3329412"/>
        </a:xfrm>
        <a:prstGeom prst="round2SameRect">
          <a:avLst>
            <a:gd name="adj1" fmla="val 10500"/>
            <a:gd name="adj2" fmla="val 0"/>
          </a:avLst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Environments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that are dementia friendly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endParaRPr lang="en-US" sz="1200" b="1" kern="1200" dirty="0">
            <a:solidFill>
              <a:srgbClr val="000000"/>
            </a:solidFill>
          </a:endParaRPr>
        </a:p>
      </dsp:txBody>
      <dsp:txXfrm rot="10800000">
        <a:off x="7546590" y="2724064"/>
        <a:ext cx="1322040" cy="3329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D6A80-8180-3C4E-97B7-80040B94B041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2689-B018-964B-9875-9624FC6B8F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4768"/>
            <a:ext cx="8229600" cy="1470617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become a </a:t>
            </a:r>
            <a:br>
              <a:rPr lang="en-US" b="1" dirty="0" smtClean="0"/>
            </a:br>
            <a:r>
              <a:rPr lang="en-US" b="1" dirty="0" smtClean="0"/>
              <a:t>Dementia Friendly Practice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5385"/>
            <a:ext cx="8229600" cy="4120778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All of us want to be treated compassionately and with respect. Patients who have dementia want exactly the same care.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Achieving this in a primary care setting is not complicated. It simply needs a team that can champion a culture of compassionate care supported by a few </a:t>
            </a:r>
            <a:r>
              <a:rPr lang="en-US" dirty="0" err="1" smtClean="0"/>
              <a:t>organisational</a:t>
            </a:r>
            <a:r>
              <a:rPr lang="en-US" dirty="0" smtClean="0"/>
              <a:t> </a:t>
            </a:r>
            <a:r>
              <a:rPr lang="en-US" dirty="0" smtClean="0"/>
              <a:t>adjustments.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E</a:t>
            </a:r>
            <a:r>
              <a:rPr lang="en-US" sz="3111" b="1" dirty="0" smtClean="0"/>
              <a:t>NVIRONMENTS which are dementia friendly</a:t>
            </a:r>
            <a:endParaRPr lang="en-US" sz="3111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2893"/>
            <a:ext cx="8229600" cy="179391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1800" b="1" dirty="0" smtClean="0"/>
              <a:t>Good lighting</a:t>
            </a:r>
            <a:r>
              <a:rPr lang="en-US" sz="1800" dirty="0" smtClean="0"/>
              <a:t>, a welcoming face at reception and </a:t>
            </a:r>
            <a:r>
              <a:rPr lang="en-US" sz="1800" b="1" dirty="0" smtClean="0"/>
              <a:t>a sense of calm</a:t>
            </a:r>
          </a:p>
          <a:p>
            <a:r>
              <a:rPr lang="en-US" sz="1800" b="1" dirty="0" smtClean="0"/>
              <a:t>Uncluttered floor space and plain carpets</a:t>
            </a:r>
          </a:p>
          <a:p>
            <a:r>
              <a:rPr lang="en-US" sz="1800" b="1" dirty="0" smtClean="0"/>
              <a:t>Clear signage for toilets and exits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06502" y="5235912"/>
            <a:ext cx="138029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</a:t>
            </a:r>
          </a:p>
          <a:p>
            <a:r>
              <a:rPr lang="en-US" dirty="0" smtClean="0"/>
              <a:t>Cost		*</a:t>
            </a:r>
          </a:p>
          <a:p>
            <a:r>
              <a:rPr lang="en-US" dirty="0" smtClean="0"/>
              <a:t>Time	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Benefits of being</a:t>
            </a:r>
            <a:br>
              <a:rPr lang="en-US" b="1" dirty="0" smtClean="0"/>
            </a:br>
            <a:r>
              <a:rPr lang="en-US" b="1" dirty="0" smtClean="0"/>
              <a:t> a Dementia Friendly Practice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270"/>
            <a:ext cx="8229600" cy="4662521"/>
          </a:xfrm>
        </p:spPr>
        <p:txBody>
          <a:bodyPr/>
          <a:lstStyle/>
          <a:p>
            <a:r>
              <a:rPr lang="en-US" dirty="0" smtClean="0"/>
              <a:t>Improved </a:t>
            </a:r>
            <a:r>
              <a:rPr lang="en-US" b="1" dirty="0" smtClean="0"/>
              <a:t>patient and </a:t>
            </a:r>
            <a:r>
              <a:rPr lang="en-US" b="1" dirty="0" err="1" smtClean="0"/>
              <a:t>carer</a:t>
            </a:r>
            <a:r>
              <a:rPr lang="en-US" b="1" dirty="0" smtClean="0"/>
              <a:t> experience</a:t>
            </a:r>
          </a:p>
          <a:p>
            <a:r>
              <a:rPr lang="en-US" dirty="0" smtClean="0"/>
              <a:t>Improved </a:t>
            </a:r>
            <a:r>
              <a:rPr lang="en-US" b="1" dirty="0" smtClean="0"/>
              <a:t>teamwork</a:t>
            </a:r>
          </a:p>
          <a:p>
            <a:r>
              <a:rPr lang="en-US" dirty="0" smtClean="0"/>
              <a:t>Improved </a:t>
            </a:r>
            <a:r>
              <a:rPr lang="en-US" b="1" dirty="0" smtClean="0"/>
              <a:t>clinical consultations </a:t>
            </a:r>
            <a:r>
              <a:rPr lang="en-US" dirty="0" smtClean="0"/>
              <a:t>– better prescribing and improved referrals</a:t>
            </a:r>
          </a:p>
          <a:p>
            <a:r>
              <a:rPr lang="en-US" dirty="0" smtClean="0"/>
              <a:t>Improved </a:t>
            </a:r>
            <a:r>
              <a:rPr lang="en-US" b="1" dirty="0" smtClean="0"/>
              <a:t>care planning </a:t>
            </a:r>
            <a:r>
              <a:rPr lang="en-US" dirty="0" smtClean="0"/>
              <a:t>for the future</a:t>
            </a:r>
          </a:p>
          <a:p>
            <a:r>
              <a:rPr lang="en-US" dirty="0" smtClean="0"/>
              <a:t>Improved </a:t>
            </a:r>
            <a:r>
              <a:rPr lang="en-US" b="1" dirty="0" smtClean="0"/>
              <a:t>quality of life </a:t>
            </a:r>
            <a:r>
              <a:rPr lang="en-US" dirty="0" smtClean="0"/>
              <a:t>for our patients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4037"/>
            <a:ext cx="8229600" cy="5827343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sz="3459" dirty="0" smtClean="0"/>
              <a:t>Having taken some time to listen and implement the organisational changes needed we are now in a better position to offer the compassionate, personal care that our patients with dementia and their carers deserve.</a:t>
            </a:r>
          </a:p>
          <a:p>
            <a:pPr indent="0">
              <a:buNone/>
            </a:pPr>
            <a:r>
              <a:rPr lang="en-US" sz="3459" dirty="0" smtClean="0"/>
              <a:t> </a:t>
            </a:r>
          </a:p>
          <a:p>
            <a:pPr indent="0">
              <a:buNone/>
            </a:pPr>
            <a:r>
              <a:rPr lang="en-US" sz="3459" dirty="0" smtClean="0"/>
              <a:t>We will be looking to our patients to hold us to account.</a:t>
            </a:r>
          </a:p>
          <a:p>
            <a:pPr indent="0">
              <a:buNone/>
            </a:pPr>
            <a:endParaRPr lang="en-US" dirty="0" smtClean="0"/>
          </a:p>
          <a:p>
            <a:pPr indent="0" algn="ctr">
              <a:buNone/>
            </a:pPr>
            <a:r>
              <a:rPr lang="en-US" sz="1600" b="1" dirty="0" smtClean="0"/>
              <a:t>Dr Nicola Decker</a:t>
            </a:r>
          </a:p>
          <a:p>
            <a:pPr indent="0" algn="ctr">
              <a:buNone/>
            </a:pPr>
            <a:r>
              <a:rPr lang="en-US" sz="1600" b="1" dirty="0" smtClean="0"/>
              <a:t>Oakley and Overton Partnership</a:t>
            </a:r>
          </a:p>
          <a:p>
            <a:pPr indent="0" algn="ctr">
              <a:buNone/>
            </a:pPr>
            <a:r>
              <a:rPr lang="en-US" sz="1600" b="1" dirty="0" smtClean="0"/>
              <a:t> NICE Fellow, North Hampshire CCG Lead for Dementia</a:t>
            </a:r>
          </a:p>
          <a:p>
            <a:pPr indent="0" algn="ctr">
              <a:buNone/>
            </a:pPr>
            <a:r>
              <a:rPr lang="en-US" sz="1600" b="1" dirty="0" smtClean="0"/>
              <a:t>April 2014</a:t>
            </a:r>
            <a:endParaRPr lang="en-GB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876"/>
            <a:ext cx="8449774" cy="6032492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In 2011 the Royal College of Nursing articulated the </a:t>
            </a:r>
            <a:r>
              <a:rPr lang="en-US" b="1" dirty="0" smtClean="0"/>
              <a:t>SPACE</a:t>
            </a:r>
            <a:r>
              <a:rPr lang="en-US" dirty="0" smtClean="0"/>
              <a:t> principles for Dementia care in a hospital setting.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With the help of our patients and our primary care team we have applied these principles to a GP surgery. 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We  have added an extra “</a:t>
            </a:r>
            <a:r>
              <a:rPr lang="en-US" dirty="0" err="1" smtClean="0"/>
              <a:t>i</a:t>
            </a:r>
            <a:r>
              <a:rPr lang="en-US" dirty="0" smtClean="0"/>
              <a:t>” to </a:t>
            </a:r>
            <a:r>
              <a:rPr lang="en-US" b="1" dirty="0" smtClean="0"/>
              <a:t>identify</a:t>
            </a:r>
            <a:r>
              <a:rPr lang="en-US" dirty="0" smtClean="0"/>
              <a:t> a Dementia Champion as a first step, making </a:t>
            </a:r>
            <a:r>
              <a:rPr lang="en-US" b="1" dirty="0" err="1" smtClean="0"/>
              <a:t>iSPACE</a:t>
            </a:r>
            <a:r>
              <a:rPr lang="en-US" b="1" dirty="0" smtClean="0"/>
              <a:t>, </a:t>
            </a:r>
            <a:r>
              <a:rPr lang="en-US" dirty="0" smtClean="0"/>
              <a:t>an easy acronym to remember. </a:t>
            </a:r>
          </a:p>
          <a:p>
            <a:pPr indent="0">
              <a:buNone/>
            </a:pPr>
            <a:endParaRPr lang="en-US" dirty="0" smtClean="0"/>
          </a:p>
          <a:p>
            <a:pPr algn="ctr">
              <a:buNone/>
            </a:pPr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2290"/>
            <a:ext cx="8229600" cy="5273874"/>
          </a:xfrm>
        </p:spPr>
        <p:txBody>
          <a:bodyPr/>
          <a:lstStyle/>
          <a:p>
            <a:pPr indent="0">
              <a:buNone/>
            </a:pPr>
            <a:r>
              <a:rPr lang="en-US" dirty="0" smtClean="0"/>
              <a:t>6 Steps to becoming a Dementia Friendly Practice (including a star guide to show the impact, start up cost and time involved)</a:t>
            </a:r>
          </a:p>
          <a:p>
            <a:pPr algn="ctr">
              <a:buNone/>
            </a:pPr>
            <a:r>
              <a:rPr lang="en-US" sz="8000" b="1" dirty="0" smtClean="0"/>
              <a:t> </a:t>
            </a:r>
            <a:r>
              <a:rPr lang="en-US" sz="8000" b="1" dirty="0" err="1" smtClean="0"/>
              <a:t>iSPACE</a:t>
            </a:r>
            <a:endParaRPr lang="en-US" sz="80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/>
        </p:nvGraphicFramePr>
        <p:xfrm>
          <a:off x="0" y="434876"/>
          <a:ext cx="9144000" cy="605347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  <a:ln w="127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I</a:t>
            </a:r>
            <a:r>
              <a:rPr lang="en-US" sz="3111" b="1" dirty="0" smtClean="0"/>
              <a:t>DENTIFY a Dementia Champion in the practice</a:t>
            </a:r>
            <a:endParaRPr lang="en-US" sz="3111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2036"/>
            <a:ext cx="8229600" cy="234940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 smtClean="0"/>
          </a:p>
          <a:p>
            <a:r>
              <a:rPr lang="en-US" sz="1800" dirty="0" smtClean="0"/>
              <a:t>Implement the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iSPACE</a:t>
            </a:r>
            <a:r>
              <a:rPr lang="en-US" sz="1800" b="1" dirty="0" smtClean="0"/>
              <a:t> </a:t>
            </a:r>
            <a:r>
              <a:rPr lang="en-US" sz="1800" dirty="0" smtClean="0"/>
              <a:t>plan</a:t>
            </a:r>
          </a:p>
          <a:p>
            <a:r>
              <a:rPr lang="en-US" sz="1800" dirty="0" smtClean="0"/>
              <a:t>Sign up to the </a:t>
            </a:r>
            <a:r>
              <a:rPr lang="en-US" sz="1800" b="1" dirty="0" smtClean="0"/>
              <a:t>Dementia Action Alliance</a:t>
            </a:r>
          </a:p>
          <a:p>
            <a:r>
              <a:rPr lang="en-US" sz="1800" dirty="0" smtClean="0"/>
              <a:t>Start a spreadsheet of all patients who have Dementia in your practice</a:t>
            </a:r>
          </a:p>
          <a:p>
            <a:r>
              <a:rPr lang="en-US" sz="1800" dirty="0" smtClean="0"/>
              <a:t>Read the </a:t>
            </a:r>
            <a:r>
              <a:rPr lang="en-US" sz="1800" b="1" dirty="0" smtClean="0"/>
              <a:t>NICE guidance on Dementia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7151452" y="5127602"/>
            <a:ext cx="15353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***</a:t>
            </a:r>
          </a:p>
          <a:p>
            <a:r>
              <a:rPr lang="en-US" dirty="0" smtClean="0"/>
              <a:t>Cost 	*</a:t>
            </a:r>
          </a:p>
          <a:p>
            <a:r>
              <a:rPr lang="en-US" dirty="0" smtClean="0"/>
              <a:t>Time 	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50941"/>
            <a:ext cx="8229601" cy="110296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a:rPr>
              <a:t/>
            </a:r>
            <a:br>
              <a:rPr lang="en-US" b="1" dirty="0" smtClean="0"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a:rPr>
            </a:br>
            <a:r>
              <a:rPr lang="en-US" sz="4889" b="1" dirty="0" smtClean="0"/>
              <a:t>S</a:t>
            </a:r>
            <a:r>
              <a:rPr lang="en-US" sz="3100" b="1" dirty="0" smtClean="0"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a:rPr>
              <a:t>TAFF who are skilled and have time to care</a:t>
            </a:r>
            <a:r>
              <a:rPr lang="en-US" b="1" dirty="0" smtClean="0"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a:rPr>
              <a:t/>
            </a:r>
            <a:br>
              <a:rPr lang="en-US" b="1" dirty="0" smtClean="0"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a:rPr>
            </a:br>
            <a:endParaRPr lang="en-US" b="1" dirty="0"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8135"/>
            <a:ext cx="8229600" cy="3676540"/>
          </a:xfrm>
          <a:solidFill>
            <a:srgbClr val="8DCA63">
              <a:alpha val="74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432"/>
              </a:spcBef>
            </a:pPr>
            <a:r>
              <a:rPr lang="en-US" sz="1800" dirty="0" smtClean="0"/>
              <a:t>Arrange </a:t>
            </a:r>
            <a:r>
              <a:rPr lang="en-US" sz="1800" b="1" dirty="0" smtClean="0"/>
              <a:t>a clinical meeting </a:t>
            </a:r>
            <a:r>
              <a:rPr lang="en-US" sz="1800" dirty="0" smtClean="0"/>
              <a:t>for GPs with your local </a:t>
            </a:r>
            <a:r>
              <a:rPr lang="en-US" sz="1800" b="1" dirty="0" smtClean="0"/>
              <a:t>OPMH consultant</a:t>
            </a:r>
            <a:r>
              <a:rPr lang="en-US" sz="1800" dirty="0" smtClean="0"/>
              <a:t> to discuss your local dementia pathway and the resources available locally</a:t>
            </a:r>
          </a:p>
          <a:p>
            <a:pPr>
              <a:spcBef>
                <a:spcPts val="432"/>
              </a:spcBef>
            </a:pPr>
            <a:r>
              <a:rPr lang="en-US" sz="1800" dirty="0" smtClean="0"/>
              <a:t>Review your practice </a:t>
            </a:r>
            <a:r>
              <a:rPr lang="en-US" sz="1800" b="1" dirty="0" smtClean="0"/>
              <a:t>Dementia QOF template</a:t>
            </a:r>
            <a:r>
              <a:rPr lang="en-US" sz="1800" dirty="0" smtClean="0"/>
              <a:t> and make it meaningful to patients</a:t>
            </a:r>
          </a:p>
          <a:p>
            <a:pPr>
              <a:spcBef>
                <a:spcPts val="432"/>
              </a:spcBef>
            </a:pPr>
            <a:r>
              <a:rPr lang="en-US" sz="1800" dirty="0" smtClean="0"/>
              <a:t>Arrange </a:t>
            </a:r>
            <a:r>
              <a:rPr lang="en-US" sz="1800" b="1" dirty="0" smtClean="0"/>
              <a:t>a 1 hour training session </a:t>
            </a:r>
            <a:r>
              <a:rPr lang="en-US" sz="1800" dirty="0" smtClean="0"/>
              <a:t>for whole team which focuses on the experience of someone with Dementia – Dementia Action Alliance or Alzheimer’s society </a:t>
            </a:r>
          </a:p>
          <a:p>
            <a:pPr lvl="0">
              <a:spcBef>
                <a:spcPts val="432"/>
              </a:spcBef>
            </a:pPr>
            <a:r>
              <a:rPr lang="en-US" sz="1800" dirty="0" smtClean="0"/>
              <a:t>Give each member of staff </a:t>
            </a:r>
            <a:r>
              <a:rPr lang="en-US" sz="1800" dirty="0" smtClean="0">
                <a:solidFill>
                  <a:srgbClr val="000000"/>
                </a:solidFill>
              </a:rPr>
              <a:t>the booklet </a:t>
            </a:r>
            <a:r>
              <a:rPr lang="en-US" sz="1800" b="1" dirty="0" smtClean="0">
                <a:solidFill>
                  <a:srgbClr val="000000"/>
                </a:solidFill>
              </a:rPr>
              <a:t>“customer facing staff guide” </a:t>
            </a:r>
            <a:r>
              <a:rPr lang="en-US" sz="1800" dirty="0" smtClean="0">
                <a:solidFill>
                  <a:srgbClr val="000000"/>
                </a:solidFill>
              </a:rPr>
              <a:t>from the Alzheimer’s society. (Costs £5 for 25 booklets)</a:t>
            </a:r>
          </a:p>
          <a:p>
            <a:pPr>
              <a:spcBef>
                <a:spcPts val="432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Encourage staff to watch the online video “insights on living with and caring for those with Dementia” by Dr Jennifer Bute (a GP with dementia)</a:t>
            </a:r>
          </a:p>
          <a:p>
            <a:pPr>
              <a:spcBef>
                <a:spcPts val="432"/>
              </a:spcBef>
            </a:pPr>
            <a:r>
              <a:rPr lang="en-US" sz="1800" b="1" dirty="0" smtClean="0">
                <a:solidFill>
                  <a:srgbClr val="000000"/>
                </a:solidFill>
              </a:rPr>
              <a:t>Continuity of care </a:t>
            </a:r>
            <a:r>
              <a:rPr lang="en-US" sz="1800" dirty="0" smtClean="0">
                <a:solidFill>
                  <a:srgbClr val="000000"/>
                </a:solidFill>
              </a:rPr>
              <a:t>matters - Allocate one GP to each patient with Dementia</a:t>
            </a:r>
          </a:p>
          <a:p>
            <a:pPr>
              <a:spcBef>
                <a:spcPts val="432"/>
              </a:spcBef>
            </a:pPr>
            <a:r>
              <a:rPr lang="en-US" sz="1800" b="1" dirty="0" smtClean="0">
                <a:solidFill>
                  <a:srgbClr val="000000"/>
                </a:solidFill>
              </a:rPr>
              <a:t>Discourage use of antipsychotics  </a:t>
            </a:r>
            <a:r>
              <a:rPr lang="en-US" sz="1800" dirty="0" smtClean="0">
                <a:solidFill>
                  <a:srgbClr val="000000"/>
                </a:solidFill>
              </a:rPr>
              <a:t>- audit this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67653" y="5704895"/>
            <a:ext cx="17191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***</a:t>
            </a:r>
          </a:p>
          <a:p>
            <a:r>
              <a:rPr lang="en-US" dirty="0" smtClean="0"/>
              <a:t>Cost		**</a:t>
            </a:r>
          </a:p>
          <a:p>
            <a:r>
              <a:rPr lang="en-US" dirty="0" smtClean="0"/>
              <a:t>Time	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889" b="1" dirty="0" smtClean="0"/>
              <a:t>P</a:t>
            </a:r>
            <a:r>
              <a:rPr lang="en-US" sz="3111" b="1" dirty="0" smtClean="0"/>
              <a:t>ARTNERSHIP working with carers, family and friends</a:t>
            </a:r>
            <a:endParaRPr lang="en-US" sz="3111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110"/>
            <a:ext cx="8229600" cy="403565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1800" b="1" dirty="0" smtClean="0"/>
              <a:t>Identify carers </a:t>
            </a:r>
            <a:r>
              <a:rPr lang="en-US" sz="1800" dirty="0" smtClean="0"/>
              <a:t>for all patients with Dementia  by sending them a letter via the patient to ask them to identify themselves.</a:t>
            </a:r>
          </a:p>
          <a:p>
            <a:r>
              <a:rPr lang="en-US" sz="1800" b="1" dirty="0" smtClean="0"/>
              <a:t>Code the carers </a:t>
            </a:r>
            <a:r>
              <a:rPr lang="en-US" sz="1800" dirty="0" smtClean="0"/>
              <a:t>and ensure they are included and invited at all stages of the patient’s journey</a:t>
            </a:r>
          </a:p>
          <a:p>
            <a:r>
              <a:rPr lang="en-US" sz="1800" b="1" dirty="0" smtClean="0"/>
              <a:t>Refer the carers </a:t>
            </a:r>
            <a:r>
              <a:rPr lang="en-US" sz="1800" dirty="0" smtClean="0"/>
              <a:t>to your local carer support agencies</a:t>
            </a:r>
          </a:p>
          <a:p>
            <a:r>
              <a:rPr lang="en-US" sz="1800" dirty="0" smtClean="0"/>
              <a:t>Ensure the </a:t>
            </a:r>
            <a:r>
              <a:rPr lang="en-US" sz="1800" b="1" dirty="0" smtClean="0"/>
              <a:t>carers are copied in </a:t>
            </a:r>
            <a:r>
              <a:rPr lang="en-US" sz="1800" dirty="0" smtClean="0"/>
              <a:t>to hospital referral letters so that they are aware of appointment dates </a:t>
            </a:r>
            <a:r>
              <a:rPr lang="en-US" sz="1800" b="1" dirty="0" smtClean="0"/>
              <a:t>(this was the most common request from patients and carers)</a:t>
            </a:r>
          </a:p>
          <a:p>
            <a:r>
              <a:rPr lang="en-US" sz="1800" dirty="0" smtClean="0"/>
              <a:t>Give the carer and patient a list of </a:t>
            </a:r>
            <a:r>
              <a:rPr lang="en-US" sz="1800" b="1" dirty="0" smtClean="0"/>
              <a:t>helpful contacts </a:t>
            </a:r>
            <a:r>
              <a:rPr lang="en-US" sz="1800" dirty="0" smtClean="0"/>
              <a:t>in your area. We have printed this information out on business cards – each area will have different information</a:t>
            </a:r>
          </a:p>
          <a:p>
            <a:r>
              <a:rPr lang="en-US" sz="1800" dirty="0" smtClean="0"/>
              <a:t>Ensure the carer is offered a health check, flu jab and that we remind them that they can take a respite break if needed</a:t>
            </a:r>
          </a:p>
          <a:p>
            <a:r>
              <a:rPr lang="en-US" sz="1800" dirty="0" smtClean="0"/>
              <a:t>Encourage carers to look at the Alzheimer’s society website to make use of their excellent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93366" y="5757763"/>
            <a:ext cx="16934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***</a:t>
            </a:r>
          </a:p>
          <a:p>
            <a:r>
              <a:rPr lang="en-US" dirty="0" smtClean="0"/>
              <a:t>Cost		**</a:t>
            </a:r>
          </a:p>
          <a:p>
            <a:r>
              <a:rPr lang="en-US" dirty="0" smtClean="0"/>
              <a:t>Time	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889" b="1" dirty="0" smtClean="0"/>
              <a:t>A</a:t>
            </a:r>
            <a:r>
              <a:rPr lang="en-US" sz="3111" b="1" dirty="0" smtClean="0"/>
              <a:t>SSESSMENT and early identification of dementia</a:t>
            </a:r>
            <a:endParaRPr lang="en-US" sz="3111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66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1800" dirty="0" smtClean="0"/>
              <a:t>Encourage a culture where dementia is </a:t>
            </a:r>
            <a:r>
              <a:rPr lang="en-US" sz="1800" b="1" dirty="0" smtClean="0"/>
              <a:t>not stigmatised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When someone is concerned about their  memory do a </a:t>
            </a:r>
            <a:r>
              <a:rPr lang="en-US" sz="1800" b="1" dirty="0" smtClean="0"/>
              <a:t>formal assessment </a:t>
            </a:r>
            <a:r>
              <a:rPr lang="en-US" sz="1800" dirty="0" smtClean="0"/>
              <a:t>and refer if needed</a:t>
            </a:r>
          </a:p>
          <a:p>
            <a:r>
              <a:rPr lang="en-US" sz="1800" dirty="0" smtClean="0"/>
              <a:t>Offer </a:t>
            </a:r>
            <a:r>
              <a:rPr lang="en-US" sz="1800" b="1" dirty="0" smtClean="0"/>
              <a:t>early support</a:t>
            </a:r>
            <a:r>
              <a:rPr lang="en-US" sz="1800" dirty="0" smtClean="0"/>
              <a:t> after diagnosis</a:t>
            </a:r>
          </a:p>
          <a:p>
            <a:r>
              <a:rPr lang="en-US" sz="1800" dirty="0" smtClean="0"/>
              <a:t>Audit all codes such as “cognitive decline or mild memory disturbance” to ensure they have been converted to a Dementia code once a formal diagnosis is made</a:t>
            </a:r>
          </a:p>
          <a:p>
            <a:r>
              <a:rPr lang="en-US" sz="1800" dirty="0" smtClean="0"/>
              <a:t>Once coded add a “</a:t>
            </a:r>
            <a:r>
              <a:rPr lang="en-US" sz="1800" b="1" dirty="0" smtClean="0"/>
              <a:t>major alert</a:t>
            </a:r>
            <a:r>
              <a:rPr lang="en-US" sz="1800" dirty="0" smtClean="0"/>
              <a:t>” to the patient notes so that everyone is aware of their diagnosis</a:t>
            </a:r>
          </a:p>
          <a:p>
            <a:r>
              <a:rPr lang="en-US" sz="1800" dirty="0" smtClean="0"/>
              <a:t>Book </a:t>
            </a:r>
            <a:r>
              <a:rPr lang="en-US" sz="1800" b="1" dirty="0" smtClean="0"/>
              <a:t>double appointments </a:t>
            </a:r>
            <a:r>
              <a:rPr lang="en-US" sz="1800" dirty="0" smtClean="0"/>
              <a:t>for them – they need more time!</a:t>
            </a:r>
          </a:p>
          <a:p>
            <a:r>
              <a:rPr lang="en-US" sz="1800" dirty="0" smtClean="0"/>
              <a:t>When they have an appointment add a </a:t>
            </a:r>
            <a:r>
              <a:rPr lang="en-US" sz="1800" b="1" dirty="0" smtClean="0"/>
              <a:t>reminder</a:t>
            </a:r>
            <a:r>
              <a:rPr lang="en-US" sz="1800" dirty="0" smtClean="0"/>
              <a:t> to the booking so that someone rings them an hour before to prompt them to come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115140" y="5740368"/>
            <a:ext cx="15716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***</a:t>
            </a:r>
          </a:p>
          <a:p>
            <a:r>
              <a:rPr lang="en-US" dirty="0" smtClean="0"/>
              <a:t>Cost		*</a:t>
            </a:r>
          </a:p>
          <a:p>
            <a:r>
              <a:rPr lang="en-US" dirty="0" smtClean="0"/>
              <a:t>Time	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09570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b="1" dirty="0" smtClean="0"/>
              <a:t>C</a:t>
            </a:r>
            <a:r>
              <a:rPr lang="en-US" sz="2800" b="1" dirty="0" smtClean="0"/>
              <a:t>ARE PLANS which are person-</a:t>
            </a:r>
            <a:r>
              <a:rPr lang="en-US" sz="2800" b="1" dirty="0" err="1" smtClean="0"/>
              <a:t>centred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599" cy="3881186"/>
          </a:xfrm>
          <a:solidFill>
            <a:srgbClr val="FF6600">
              <a:alpha val="52000"/>
            </a:srgbClr>
          </a:solidFill>
        </p:spPr>
        <p:txBody>
          <a:bodyPr>
            <a:noAutofit/>
          </a:bodyPr>
          <a:lstStyle/>
          <a:p>
            <a:r>
              <a:rPr lang="en-US" sz="1800" dirty="0" smtClean="0"/>
              <a:t>Encourage patients to complete the Alzheimer’s Society </a:t>
            </a:r>
            <a:r>
              <a:rPr lang="en-US" sz="1800" b="1" dirty="0" smtClean="0"/>
              <a:t>“This is me” </a:t>
            </a:r>
            <a:r>
              <a:rPr lang="en-US" sz="1800" dirty="0" smtClean="0"/>
              <a:t>document in advance of their review appointment</a:t>
            </a:r>
          </a:p>
          <a:p>
            <a:r>
              <a:rPr lang="en-US" sz="1800" dirty="0" smtClean="0"/>
              <a:t>Encourage patients and their carers to </a:t>
            </a:r>
            <a:r>
              <a:rPr lang="en-US" sz="1800" b="1" dirty="0" smtClean="0"/>
              <a:t>express their care needs </a:t>
            </a:r>
            <a:r>
              <a:rPr lang="en-US" sz="1800" dirty="0" smtClean="0"/>
              <a:t>at an early stage so that we make best use of the window of opportunity. Anticipatory care plans are very helpful</a:t>
            </a:r>
          </a:p>
          <a:p>
            <a:r>
              <a:rPr lang="en-US" sz="1800" dirty="0" smtClean="0"/>
              <a:t>Be aware of </a:t>
            </a:r>
            <a:r>
              <a:rPr lang="en-US" sz="1800" b="1" dirty="0" smtClean="0"/>
              <a:t>the natural stages of Dementia </a:t>
            </a:r>
            <a:r>
              <a:rPr lang="en-US" sz="1800" dirty="0" smtClean="0"/>
              <a:t>and the symptoms of advanced Dementia</a:t>
            </a:r>
          </a:p>
          <a:p>
            <a:r>
              <a:rPr lang="en-US" sz="1800" b="1" dirty="0" smtClean="0"/>
              <a:t>Identify those patients who are progressing </a:t>
            </a:r>
            <a:r>
              <a:rPr lang="en-US" sz="1800" dirty="0" smtClean="0"/>
              <a:t>and ensure we link up with social care and add patients to the multi disciplinary meeting list</a:t>
            </a:r>
          </a:p>
          <a:p>
            <a:r>
              <a:rPr lang="en-US" sz="1800" dirty="0" smtClean="0"/>
              <a:t>Refer on to Dementia “post diagnosis support services”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7745" y="5715348"/>
            <a:ext cx="15890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Impact	***</a:t>
            </a:r>
          </a:p>
          <a:p>
            <a:r>
              <a:rPr lang="en-US" dirty="0" smtClean="0"/>
              <a:t>Cost		*</a:t>
            </a:r>
          </a:p>
          <a:p>
            <a:r>
              <a:rPr lang="en-US" dirty="0" smtClean="0"/>
              <a:t>Time	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137EC4CFB534281E6EB5284BBF46D" ma:contentTypeVersion="15" ma:contentTypeDescription="Create a new document." ma:contentTypeScope="" ma:versionID="0bc41d1a8a89282e842d5be82052b511">
  <xsd:schema xmlns:xsd="http://www.w3.org/2001/XMLSchema" xmlns:xs="http://www.w3.org/2001/XMLSchema" xmlns:p="http://schemas.microsoft.com/office/2006/metadata/properties" xmlns:ns1="http://schemas.microsoft.com/sharepoint/v3" xmlns:ns2="fc7d4bcd-8b51-4570-b5df-c721ad8eb186" xmlns:ns3="0add3462-f832-4d6c-84c6-50d12cba30b8" targetNamespace="http://schemas.microsoft.com/office/2006/metadata/properties" ma:root="true" ma:fieldsID="ca92726ae9033708e58473a632d52439" ns1:_="" ns2:_="" ns3:_="">
    <xsd:import namespace="http://schemas.microsoft.com/sharepoint/v3"/>
    <xsd:import namespace="fc7d4bcd-8b51-4570-b5df-c721ad8eb186"/>
    <xsd:import namespace="0add3462-f832-4d6c-84c6-50d12cba3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d4bcd-8b51-4570-b5df-c721ad8eb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3462-f832-4d6c-84c6-50d12cba3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C8A773-D439-4340-BEF4-53FD48B9BD73}"/>
</file>

<file path=customXml/itemProps2.xml><?xml version="1.0" encoding="utf-8"?>
<ds:datastoreItem xmlns:ds="http://schemas.openxmlformats.org/officeDocument/2006/customXml" ds:itemID="{C0E8CC5B-4323-4BED-83C9-85670ABCD3CC}"/>
</file>

<file path=customXml/itemProps3.xml><?xml version="1.0" encoding="utf-8"?>
<ds:datastoreItem xmlns:ds="http://schemas.openxmlformats.org/officeDocument/2006/customXml" ds:itemID="{CFBB1BD2-F489-4D2F-AB34-6992E06D2806}"/>
</file>

<file path=docProps/app.xml><?xml version="1.0" encoding="utf-8"?>
<Properties xmlns="http://schemas.openxmlformats.org/officeDocument/2006/extended-properties" xmlns:vt="http://schemas.openxmlformats.org/officeDocument/2006/docPropsVTypes">
  <TotalTime>8124</TotalTime>
  <Words>969</Words>
  <Application>Microsoft Macintosh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become a  Dementia Friendly Practice</vt:lpstr>
      <vt:lpstr>Slide 2</vt:lpstr>
      <vt:lpstr>Slide 3</vt:lpstr>
      <vt:lpstr>Slide 4</vt:lpstr>
      <vt:lpstr>IDENTIFY a Dementia Champion in the practice</vt:lpstr>
      <vt:lpstr> STAFF who are skilled and have time to care </vt:lpstr>
      <vt:lpstr>PARTNERSHIP working with carers, family and friends</vt:lpstr>
      <vt:lpstr>ASSESSMENT and early identification of dementia</vt:lpstr>
      <vt:lpstr> CARE PLANS which are person-centred  </vt:lpstr>
      <vt:lpstr>ENVIRONMENTS which are dementia friendly</vt:lpstr>
      <vt:lpstr>Benefits of being  a Dementia Friendly Practice</vt:lpstr>
      <vt:lpstr>Slide 12</vt:lpstr>
    </vt:vector>
  </TitlesOfParts>
  <Company>Oakley &amp; Overton Partnership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Nicola Decker</dc:creator>
  <cp:lastModifiedBy>Nicola Decker</cp:lastModifiedBy>
  <cp:revision>21</cp:revision>
  <dcterms:created xsi:type="dcterms:W3CDTF">2014-05-05T10:52:12Z</dcterms:created>
  <dcterms:modified xsi:type="dcterms:W3CDTF">2014-05-05T13:49:35Z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0x0101009D7137EC4CFB534281E6EB5284BBF46D</vt:lpwstr>
  </property>
</Properties>
</file>